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4"/>
  </p:notesMasterIdLst>
  <p:sldIdLst>
    <p:sldId id="256" r:id="rId47"/>
    <p:sldId id="257" r:id="rId48"/>
    <p:sldId id="258" r:id="rId49"/>
    <p:sldId id="259" r:id="rId50"/>
    <p:sldId id="260" r:id="rId51"/>
    <p:sldId id="261" r:id="rId52"/>
    <p:sldId id="262" r:id="rId53"/>
    <p:sldId id="263"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 id="279" r:id="rId70"/>
    <p:sldId id="280" r:id="rId71"/>
    <p:sldId id="281" r:id="rId72"/>
    <p:sldId id="282" r:id="rId73"/>
    <p:sldId id="283" r:id="rId74"/>
    <p:sldId id="284" r:id="rId75"/>
    <p:sldId id="285" r:id="rId76"/>
    <p:sldId id="286" r:id="rId77"/>
    <p:sldId id="287" r:id="rId78"/>
    <p:sldId id="288" r:id="rId79"/>
    <p:sldId id="289" r:id="rId80"/>
    <p:sldId id="290" r:id="rId81"/>
    <p:sldId id="291" r:id="rId82"/>
    <p:sldId id="292" r:id="rId8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Extra Bold" charset="1" panose="020B0906030804020204"/>
      <p:regular r:id="rId12"/>
    </p:embeddedFont>
    <p:embeddedFont>
      <p:font typeface="Open Sans Extra Bold Italics" charset="1" panose="020B0906030804020204"/>
      <p:regular r:id="rId13"/>
    </p:embeddedFont>
    <p:embeddedFont>
      <p:font typeface="Gagalin" charset="1" panose="00000500000000000000"/>
      <p:regular r:id="rId14"/>
    </p:embeddedFont>
    <p:embeddedFont>
      <p:font typeface="Hibernate" charset="1" panose="02000503000000000000"/>
      <p:regular r:id="rId15"/>
    </p:embeddedFont>
    <p:embeddedFont>
      <p:font typeface="Comic Sans" charset="1" panose="03000702030302020204"/>
      <p:regular r:id="rId16"/>
    </p:embeddedFont>
    <p:embeddedFont>
      <p:font typeface="Comic Sans Bold" charset="1" panose="03000902030302020204"/>
      <p:regular r:id="rId17"/>
    </p:embeddedFont>
    <p:embeddedFont>
      <p:font typeface="Comic Sans Italics" charset="1" panose="03000702030302060204"/>
      <p:regular r:id="rId18"/>
    </p:embeddedFont>
    <p:embeddedFont>
      <p:font typeface="Comic Sans Bold Italics" charset="1" panose="0300090203030206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Sukar" charset="1" panose="02000500000000000000"/>
      <p:regular r:id="rId26"/>
    </p:embeddedFont>
    <p:embeddedFont>
      <p:font typeface="Sukar Bold" charset="1" panose="02000500000000000000"/>
      <p:regular r:id="rId27"/>
    </p:embeddedFont>
    <p:embeddedFont>
      <p:font typeface="Sukar Heavy" charset="1" panose="02000500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53" Target="slides/slide7.xml" Type="http://schemas.openxmlformats.org/officeDocument/2006/relationships/slide"/><Relationship Id="rId54" Target="slides/slide8.xml" Type="http://schemas.openxmlformats.org/officeDocument/2006/relationships/slide"/><Relationship Id="rId55" Target="slides/slide9.xml" Type="http://schemas.openxmlformats.org/officeDocument/2006/relationships/slide"/><Relationship Id="rId56" Target="slides/slide10.xml" Type="http://schemas.openxmlformats.org/officeDocument/2006/relationships/slide"/><Relationship Id="rId57" Target="slides/slide11.xml" Type="http://schemas.openxmlformats.org/officeDocument/2006/relationships/slide"/><Relationship Id="rId58" Target="slides/slide12.xml" Type="http://schemas.openxmlformats.org/officeDocument/2006/relationships/slide"/><Relationship Id="rId59" Target="slides/slide13.xml" Type="http://schemas.openxmlformats.org/officeDocument/2006/relationships/slide"/><Relationship Id="rId6" Target="fonts/font6.fntdata" Type="http://schemas.openxmlformats.org/officeDocument/2006/relationships/font"/><Relationship Id="rId60" Target="slides/slide14.xml" Type="http://schemas.openxmlformats.org/officeDocument/2006/relationships/slide"/><Relationship Id="rId61" Target="slides/slide15.xml" Type="http://schemas.openxmlformats.org/officeDocument/2006/relationships/slide"/><Relationship Id="rId62" Target="slides/slide16.xml" Type="http://schemas.openxmlformats.org/officeDocument/2006/relationships/slide"/><Relationship Id="rId63" Target="slides/slide17.xml" Type="http://schemas.openxmlformats.org/officeDocument/2006/relationships/slide"/><Relationship Id="rId64" Target="slides/slide18.xml" Type="http://schemas.openxmlformats.org/officeDocument/2006/relationships/slide"/><Relationship Id="rId65" Target="slides/slide19.xml" Type="http://schemas.openxmlformats.org/officeDocument/2006/relationships/slide"/><Relationship Id="rId66" Target="slides/slide20.xml" Type="http://schemas.openxmlformats.org/officeDocument/2006/relationships/slide"/><Relationship Id="rId67" Target="slides/slide21.xml" Type="http://schemas.openxmlformats.org/officeDocument/2006/relationships/slide"/><Relationship Id="rId68" Target="slides/slide22.xml" Type="http://schemas.openxmlformats.org/officeDocument/2006/relationships/slide"/><Relationship Id="rId69" Target="slides/slide23.xml" Type="http://schemas.openxmlformats.org/officeDocument/2006/relationships/slide"/><Relationship Id="rId7" Target="fonts/font7.fntdata" Type="http://schemas.openxmlformats.org/officeDocument/2006/relationships/font"/><Relationship Id="rId70" Target="slides/slide24.xml" Type="http://schemas.openxmlformats.org/officeDocument/2006/relationships/slide"/><Relationship Id="rId71" Target="slides/slide25.xml" Type="http://schemas.openxmlformats.org/officeDocument/2006/relationships/slide"/><Relationship Id="rId72" Target="slides/slide26.xml" Type="http://schemas.openxmlformats.org/officeDocument/2006/relationships/slide"/><Relationship Id="rId73" Target="slides/slide27.xml" Type="http://schemas.openxmlformats.org/officeDocument/2006/relationships/slide"/><Relationship Id="rId74" Target="slides/slide28.xml" Type="http://schemas.openxmlformats.org/officeDocument/2006/relationships/slide"/><Relationship Id="rId75" Target="slides/slide29.xml" Type="http://schemas.openxmlformats.org/officeDocument/2006/relationships/slide"/><Relationship Id="rId76" Target="slides/slide30.xml" Type="http://schemas.openxmlformats.org/officeDocument/2006/relationships/slide"/><Relationship Id="rId77" Target="slides/slide31.xml" Type="http://schemas.openxmlformats.org/officeDocument/2006/relationships/slide"/><Relationship Id="rId78" Target="slides/slide32.xml" Type="http://schemas.openxmlformats.org/officeDocument/2006/relationships/slide"/><Relationship Id="rId79" Target="slides/slide33.xml" Type="http://schemas.openxmlformats.org/officeDocument/2006/relationships/slide"/><Relationship Id="rId8" Target="fonts/font8.fntdata" Type="http://schemas.openxmlformats.org/officeDocument/2006/relationships/font"/><Relationship Id="rId80" Target="slides/slide34.xml" Type="http://schemas.openxmlformats.org/officeDocument/2006/relationships/slide"/><Relationship Id="rId81" Target="slides/slide35.xml" Type="http://schemas.openxmlformats.org/officeDocument/2006/relationships/slide"/><Relationship Id="rId82" Target="slides/slide36.xml" Type="http://schemas.openxmlformats.org/officeDocument/2006/relationships/slide"/><Relationship Id="rId83" Target="slides/slide37.xml" Type="http://schemas.openxmlformats.org/officeDocument/2006/relationships/slide"/><Relationship Id="rId84" Target="notesMasters/notesMaster1.xml" Type="http://schemas.openxmlformats.org/officeDocument/2006/relationships/notesMaster"/><Relationship Id="rId85" Target="theme/theme2.xml" Type="http://schemas.openxmlformats.org/officeDocument/2006/relationships/theme"/><Relationship Id="rId86" Target="notesSlides/notesSlide1.xml" Type="http://schemas.openxmlformats.org/officeDocument/2006/relationships/notesSlide"/><Relationship Id="rId87" Target="notesSlides/notesSlide2.xml" Type="http://schemas.openxmlformats.org/officeDocument/2006/relationships/notesSlide"/><Relationship Id="rId88" Target="notesSlides/notesSlide3.xml" Type="http://schemas.openxmlformats.org/officeDocument/2006/relationships/notesSlide"/><Relationship Id="rId89" Target="notesSlides/notesSlide4.xml" Type="http://schemas.openxmlformats.org/officeDocument/2006/relationships/notesSlide"/><Relationship Id="rId9" Target="fonts/font9.fntdata" Type="http://schemas.openxmlformats.org/officeDocument/2006/relationships/font"/><Relationship Id="rId90" Target="notesSlides/notesSlide5.xml" Type="http://schemas.openxmlformats.org/officeDocument/2006/relationships/notesSlide"/><Relationship Id="rId91" Target="notesSlides/notesSlide6.xml" Type="http://schemas.openxmlformats.org/officeDocument/2006/relationships/notesSlide"/><Relationship Id="rId92" Target="notesSlides/notesSlide7.xml" Type="http://schemas.openxmlformats.org/officeDocument/2006/relationships/notesSlide"/><Relationship Id="rId93" Target="notesSlides/notesSlide8.xml" Type="http://schemas.openxmlformats.org/officeDocument/2006/relationships/notesSlide"/><Relationship Id="rId94" Target="notesSlides/notesSlide9.xml" Type="http://schemas.openxmlformats.org/officeDocument/2006/relationships/notesSlide"/><Relationship Id="rId95" Target="notesSlides/notesSlide10.xml" Type="http://schemas.openxmlformats.org/officeDocument/2006/relationships/notesSlide"/><Relationship Id="rId96" Target="notesSlides/notesSlide11.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Yet not completely functional In early day we got the analog cameras and in 1942 the first documented cctv, </a:t>
            </a:r>
          </a:p>
          <a:p>
            <a:r>
              <a:rPr lang="en-US"/>
              <a:t>Since it wasn't able to record and store data, it required constant monitoring and was used just as a prototype rather than a complete functioning model</a:t>
            </a:r>
          </a:p>
          <a:p>
            <a:r>
              <a:rPr lang="en-US"/>
              <a:t/>
            </a:r>
          </a:p>
          <a:p>
            <a:r>
              <a:rPr lang="en-US"/>
              <a:t>these were widely implemented in the 1970s. Images were stored in tapes that lasted for about 8 hours of recording and had to be manually replaced.</a:t>
            </a:r>
          </a:p>
          <a:p>
            <a:r>
              <a:rPr lang="en-US"/>
              <a:t/>
            </a:r>
          </a:p>
          <a:p>
            <a:r>
              <a:rPr lang="en-US"/>
              <a:t>Later on, DVRs were equipped with an Ethernet port for network connectivity. This allowed for remote video monitoring using a computer.</a:t>
            </a:r>
          </a:p>
          <a:p>
            <a:r>
              <a:rPr lang="en-US"/>
              <a:t/>
            </a:r>
          </a:p>
          <a:p>
            <a:r>
              <a:rPr lang="en-US"/>
              <a:t>thought to be the next big step in the technology. The most important innovation is that with this system the video management is operated through the software installed in a computer.</a:t>
            </a:r>
          </a:p>
          <a:p>
            <a:r>
              <a:rPr lang="en-US"/>
              <a:t/>
            </a:r>
          </a:p>
          <a:p>
            <a:r>
              <a:rPr lang="en-US"/>
              <a:t>This system is fully digital and doesn't include any analog component. That has significantly simplified the installation and maintenance of the system. It has computer power built in, allowing for the use of preinstalled applications in the camera, and they can synchronize with other devices.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Size reduction</a:t>
            </a:r>
          </a:p>
          <a:p>
            <a:r>
              <a:rPr lang="en-US"/>
              <a:t>Some forms of optimization can be used to reduce the size of a model. Smaller models have the following benefits:</a:t>
            </a:r>
          </a:p>
          <a:p>
            <a:r>
              <a:rPr lang="en-US"/>
              <a:t>•	Smaller storage size: Smaller models occupy less storage space on your users' devices. For example, an Android app using a smaller model will take up less storage space on a user's mobile device.</a:t>
            </a:r>
          </a:p>
          <a:p>
            <a:r>
              <a:rPr lang="en-US"/>
              <a:t>•	Smaller download size: Smaller models require less time and bandwidth to download to users' devices.</a:t>
            </a:r>
          </a:p>
          <a:p>
            <a:r>
              <a:rPr lang="en-US"/>
              <a:t>•	Less memory usage: Smaller models use less RAM when they are run, which frees up memory for other parts of your application to use, and can translate to better performance and stability.</a:t>
            </a:r>
          </a:p>
          <a:p>
            <a:r>
              <a:rPr lang="en-US"/>
              <a:t>Quantization can reduce the size of a model in all of these cases, potentially at the expense of some accuracy. Pruning and clustering can reduce the size of a model for download by making it more easily compressible.</a:t>
            </a:r>
          </a:p>
          <a:p>
            <a:r>
              <a:rPr lang="en-US"/>
              <a:t/>
            </a:r>
          </a:p>
          <a:p>
            <a:r>
              <a:rPr lang="en-US"/>
              <a:t>Latency reduction</a:t>
            </a:r>
          </a:p>
          <a:p>
            <a:r>
              <a:rPr lang="en-US"/>
              <a:t>Latency is the time it takes to run a single inference with a given model. Some forms of optimization can reduce the computation required to run inference using a model, resulting in lower latency. Latency can also have an impact on power consumption.</a:t>
            </a:r>
          </a:p>
          <a:p>
            <a:r>
              <a:rPr lang="en-US"/>
              <a:t>Quantization can reduce latency by simplifying the calculations that occur during inference, potentially at the expense of some accuracy.</a:t>
            </a:r>
          </a:p>
          <a:p>
            <a:r>
              <a:rPr lang="en-US"/>
              <a:t/>
            </a:r>
          </a:p>
          <a:p>
            <a:r>
              <a:rPr lang="en-US"/>
              <a:t>Accelerator compatibility</a:t>
            </a:r>
          </a:p>
          <a:p>
            <a:r>
              <a:rPr lang="en-US"/>
              <a:t>Some hardware accelerators, such as the Edge TPU, can run inference extremely fast with models that have been correctly optimized.</a:t>
            </a:r>
          </a:p>
          <a:p>
            <a:r>
              <a:rPr lang="en-US"/>
              <a:t>Generally, these types of devices require models to be quantized in a specific way. See each hardware accelerator's documentation to learn more about their requirements.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Enhanced Processing Power: The Raspberry Pi 5's upgraded Broadcom BCM2712 processor offers a substantial boost in processing power compared to the Raspberry Pi 4. This improved performance will enable faster image processing, enabling real-time detection of multiple objects with higher frame rates.</a:t>
            </a:r>
          </a:p>
          <a:p>
            <a:r>
              <a:rPr lang="en-US"/>
              <a:t/>
            </a:r>
          </a:p>
          <a:p>
            <a:r>
              <a:rPr lang="en-US"/>
              <a:t>Improved Graphics Capabilities: The Raspberry Pi 5's enhanced graphics capabilities, including support for OpenGL ES 3.0, will facilitate the rendering of complex computer vision algorithms and visualizations. This will enable more sophisticated image detection techniques and enhanced user interfaces for displaying detection results.</a:t>
            </a:r>
          </a:p>
          <a:p>
            <a:r>
              <a:rPr lang="en-US"/>
              <a:t/>
            </a:r>
          </a:p>
          <a:p>
            <a:r>
              <a:rPr lang="en-US"/>
              <a:t>Upgraded Image Signal Processor (ISP): The Raspberry Pi 5's upgraded ISP will provide improved image quality and noise reduction, particularly in low-light conditions. This will enhance the accuracy of object detection, especially in challenging lighting environments.</a:t>
            </a:r>
          </a:p>
          <a:p>
            <a:r>
              <a:rPr lang="en-US"/>
              <a:t/>
            </a:r>
          </a:p>
          <a:p>
            <a:r>
              <a:rPr lang="en-US"/>
              <a:t>Efficient Model Execution: TensorFlow Lite, the machine learning framework for image detection on Raspberry Pi, will continue to evolve, optimizing model execution for the upgraded hardware of Raspberry Pi 5 and future iterations. This will lead to more efficient model execution, reducing power consumption and increasing battery life.</a:t>
            </a:r>
          </a:p>
          <a:p>
            <a:r>
              <a:rPr lang="en-US"/>
              <a:t/>
            </a:r>
          </a:p>
          <a:p>
            <a:r>
              <a:rPr lang="en-US"/>
              <a:t>Expanded Application Scope: The enhanced capabilities of Raspberry Pi 5 and future iterations will expand the scope of image detection applications. This could include more complex object detection tasks, such as detecting and tracking multiple objects in crowded scenes or recognizing facial expressions and emotions.</a:t>
            </a:r>
          </a:p>
          <a:p>
            <a:r>
              <a:rPr lang="en-US"/>
              <a:t/>
            </a:r>
          </a:p>
          <a:p>
            <a:r>
              <a:rPr lang="en-US"/>
              <a:t>Edge AI Applications: The combination of improved processing power, enhanced graphics capabilities, and an upgraded ISP will make Raspberry Pi 5 and future iterations well-suited for edge AI applications. This means that image detection and other machine learning tasks can be performed locally on the device, without the need for cloud connectivity.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Almost all cameras today are used to record footage that has to be later analyzed by humans if something happens. Not only is this process very slow, but it's costly and requires human attention.</a:t>
            </a:r>
          </a:p>
          <a:p>
            <a:r>
              <a:rPr lang="en-US"/>
              <a:t>Security vulnerabilities: Cameras and their associated systems can be vulnerable to security breaches, allowing unauthorized access to footage or control of the camera.</a:t>
            </a:r>
          </a:p>
          <a:p>
            <a:r>
              <a:rPr lang="en-US"/>
              <a:t>Data storage and management challenges: The vast amount of data generated by cameras can be challenging to store, manage, and analyze efficiently.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1.Implementing a system capable of accurately classifying images in real-time using TensorFlow Lite. </a:t>
            </a:r>
          </a:p>
          <a:p>
            <a:r>
              <a:rPr lang="en-US"/>
              <a:t>2.To identify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Conventional methods often face scalability, resource consumption, and adaptability challenges. Considering recent developments in machine learning, we could achieve real-time detection and notify the user/owner or detect an anomaly, using this cutting edge technology equipped with machine learning tools help make object detection easy.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ability to identify an object based on Image classification, image segmentations. The object detection module is designed to identify and track multiple objects concurrently within the surveillance environment.by using the help of the trained data the model combined with raspberry pi it can give real-time updates on detected objects.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Raspberry Pi 4 Model B is a versatile single-board computer (SBC) that can run a variety of operating systems. The most popular operating system for the Raspberry Pi 4 is Raspberry Pi OS, a Debian-based Linux distribution specifically tailored for the Raspberry Pi. It is a user-friendly operating system with a graphical user interface (GUI) and a wide range of pre-installed software. Raspberry Pi OS is also regularly updated with new features and security patches.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Hardware Platform: The Raspberry Pi 4 provides a compact and powerful processing platform for running machine learning algorithms. Its quad-core ARM Cortex-A72 processor and 4GB of RAM can handle the computational demands of object detection and anomaly analysis.</a:t>
            </a:r>
          </a:p>
          <a:p>
            <a:r>
              <a:rPr lang="en-US"/>
              <a:t/>
            </a:r>
          </a:p>
          <a:p>
            <a:r>
              <a:rPr lang="en-US"/>
              <a:t>TensorFlow Lite Support: TensorFlow Lite is a lightweight machine learning framework optimized for mobile and embedded devices like the Raspberry Pi 4. It enables you to efficiently run pre-trained object detection models on the Raspberry Pi, leveraging its hardware capabilities.</a:t>
            </a:r>
          </a:p>
          <a:p>
            <a:r>
              <a:rPr lang="en-US"/>
              <a:t/>
            </a:r>
          </a:p>
          <a:p>
            <a:r>
              <a:rPr lang="en-US"/>
              <a:t>Real-time Object Detection: The Raspberry Pi 4, equipped with TensorFlow Lite, can perform real-time object detection, identifying and tracking objects within the video feed. This real-time capability is essential for continuous surveillance and anomaly detection.</a:t>
            </a:r>
          </a:p>
          <a:p>
            <a:r>
              <a:rPr lang="en-US"/>
              <a:t/>
            </a:r>
          </a:p>
          <a:p>
            <a:r>
              <a:rPr lang="en-US"/>
              <a:t>Anomaly Detection: The Raspberry Pi can identify patterns that deviate from normal behavior by analyzing the detected objects and their movements. This anomaly detection feature allows for flagging potentially suspicious activities or events.</a:t>
            </a:r>
          </a:p>
          <a:p>
            <a:r>
              <a:rPr lang="en-US"/>
              <a:t/>
            </a:r>
          </a:p>
          <a:p>
            <a:r>
              <a:rPr lang="en-US"/>
              <a:t>Reduced Human Intervention: The Raspberry Pi's ability to detect objects, track their movements, and identify anomalies significantly reduces the need for human intervention in surveillance. It can autonomously monitor the scene and alert human operators only when necessary.</a:t>
            </a:r>
          </a:p>
          <a:p>
            <a:r>
              <a:rPr lang="en-US"/>
              <a:t/>
            </a:r>
          </a:p>
          <a:p>
            <a:r>
              <a:rPr lang="en-US"/>
              <a:t>Cost-Effective Solution: The Raspberry Pi 4 offers a cost-effective solution for implementing a surveillance system with object detection and anomaly detection capabilities. Its affordability makes it accessible to a wider range of applications and settings.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TensorFlow Lite converter takes a TensorFlow model and generates a TensorFlow Lite model (an optimized FlatBuffer format identified by the .tflite file extension). We can load a SavedModel or directly convert a model you create in code.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change in model accuracy, which must be considered during the application development process.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44.png" Type="http://schemas.openxmlformats.org/officeDocument/2006/relationships/image"/><Relationship Id="rId16" Target="../media/image45.svg" Type="http://schemas.openxmlformats.org/officeDocument/2006/relationships/image"/><Relationship Id="rId17" Target="../media/image46.png" Type="http://schemas.openxmlformats.org/officeDocument/2006/relationships/image"/><Relationship Id="rId18" Target="../media/image47.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9.png" Type="http://schemas.openxmlformats.org/officeDocument/2006/relationships/image"/><Relationship Id="rId5" Target="../media/image8.png" Type="http://schemas.openxmlformats.org/officeDocument/2006/relationships/image"/><Relationship Id="rId6" Target="../media/image4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46.png" Type="http://schemas.openxmlformats.org/officeDocument/2006/relationships/image"/><Relationship Id="rId17" Target="../media/image47.svg" Type="http://schemas.openxmlformats.org/officeDocument/2006/relationships/image"/><Relationship Id="rId2" Target="../notesSlides/notesSlide6.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46.png" Type="http://schemas.openxmlformats.org/officeDocument/2006/relationships/image"/><Relationship Id="rId16" Target="../media/image47.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46.png" Type="http://schemas.openxmlformats.org/officeDocument/2006/relationships/image"/><Relationship Id="rId17" Target="../media/image47.svg" Type="http://schemas.openxmlformats.org/officeDocument/2006/relationships/image"/><Relationship Id="rId2" Target="../notesSlides/notesSlide7.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24.png" Type="http://schemas.openxmlformats.org/officeDocument/2006/relationships/image"/><Relationship Id="rId7" Target="../media/image4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2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2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24.pn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24.pn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https://www.tensorflow.org/lite/models/convert" TargetMode="External" Type="http://schemas.openxmlformats.org/officeDocument/2006/relationships/hyperlink"/><Relationship Id="rId11" Target="https://www.tensorflow.org/lite/models/convert" TargetMode="External" Type="http://schemas.openxmlformats.org/officeDocument/2006/relationships/hyperlink"/><Relationship Id="rId12" Target="https://www.tensorflow.org/lite/models/convert/metadata" TargetMode="External" Type="http://schemas.openxmlformats.org/officeDocument/2006/relationships/hyperlink"/><Relationship Id="rId13" Target="https://www.tensorflow.org/lite/android#runtime" TargetMode="External" Type="http://schemas.openxmlformats.org/officeDocument/2006/relationships/hyperlink"/><Relationship Id="rId14" Target="https://www.tensorflow.org/lite/android/play_services" TargetMode="External" Type="http://schemas.openxmlformats.org/officeDocument/2006/relationships/hyperlink"/><Relationship Id="rId15" Target="https://www.tensorflow.org/lite/android#adv_runtime" TargetMode="External" Type="http://schemas.openxmlformats.org/officeDocument/2006/relationships/hyperlink"/><Relationship Id="rId16" Target="../media/image50.png" Type="http://schemas.openxmlformats.org/officeDocument/2006/relationships/image"/><Relationship Id="rId17" Target="../media/image51.svg" Type="http://schemas.openxmlformats.org/officeDocument/2006/relationships/image"/><Relationship Id="rId2" Target="../notesSlides/notesSlide8.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24.png" Type="http://schemas.openxmlformats.org/officeDocument/2006/relationships/image"/><Relationship Id="rId7" Target="https://www.tensorflow.org/lite/guide/ops_compatibility" TargetMode="External" Type="http://schemas.openxmlformats.org/officeDocument/2006/relationships/hyperlink"/><Relationship Id="rId8" Target="https://www.tensorflow.org/lite/performance/model_optimization" TargetMode="External" Type="http://schemas.openxmlformats.org/officeDocument/2006/relationships/hyperlink"/><Relationship Id="rId9" Target="https://www.tensorflow.org/lite/models/convert" TargetMode="External" Type="http://schemas.openxmlformats.org/officeDocument/2006/relationships/hyperlink"/></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24.png" Type="http://schemas.openxmlformats.org/officeDocument/2006/relationships/image"/><Relationship Id="rId6" Target="../media/image52.pn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24.png" Type="http://schemas.openxmlformats.org/officeDocument/2006/relationships/image"/><Relationship Id="rId6" Target="https://arxiv.org/abs/1708.02002" TargetMode="External" Type="http://schemas.openxmlformats.org/officeDocument/2006/relationships/hyperlink"/><Relationship Id="rId7" Target="https://cocodataset.org/" TargetMode="External" Type="http://schemas.openxmlformats.org/officeDocument/2006/relationships/hyperlink"/><Relationship Id="rId8" Target="https://github.com/tensorflow/models/tree/master/research/object_detection" TargetMode="External" Type="http://schemas.openxmlformats.org/officeDocument/2006/relationships/hyperlink"/><Relationship Id="rId9" Target="../media/image5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2" Target="../notesSlides/notesSlide9.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54.png" Type="http://schemas.openxmlformats.org/officeDocument/2006/relationships/image"/><Relationship Id="rId17" Target="../media/image55.svg" Type="http://schemas.openxmlformats.org/officeDocument/2006/relationships/image"/><Relationship Id="rId2" Target="../notesSlides/notesSlide10.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http://www.image-net.org/challenges/LSVRC/2012/" TargetMode="External" Type="http://schemas.openxmlformats.org/officeDocument/2006/relationships/hyperlink"/><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jpeg" Type="http://schemas.openxmlformats.org/officeDocument/2006/relationships/image"/><Relationship Id="rId11" Target="../media/image57.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24.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jpeg" Type="http://schemas.openxmlformats.org/officeDocument/2006/relationships/image"/><Relationship Id="rId11" Target="../media/image57.jpeg" Type="http://schemas.openxmlformats.org/officeDocument/2006/relationships/image"/><Relationship Id="rId12" Target="../media/image58.jpeg" Type="http://schemas.openxmlformats.org/officeDocument/2006/relationships/image"/><Relationship Id="rId13" Target="../media/image59.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jpeg" Type="http://schemas.openxmlformats.org/officeDocument/2006/relationships/image"/><Relationship Id="rId11" Target="../media/VAF1tHyMi_k.mp4" Type="http://schemas.openxmlformats.org/officeDocument/2006/relationships/video"/><Relationship Id="rId12" Target="../media/VAF1tHyMi_k.mp4" Type="http://schemas.microsoft.com/office/2007/relationships/media"/><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1.jpeg" Type="http://schemas.openxmlformats.org/officeDocument/2006/relationships/image"/><Relationship Id="rId11" Target="../media/VAF1tIjPfr4.mp4" Type="http://schemas.openxmlformats.org/officeDocument/2006/relationships/video"/><Relationship Id="rId12" Target="../media/VAF1tIjPfr4.mp4" Type="http://schemas.microsoft.com/office/2007/relationships/media"/><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 Id="rId7" Target="../media/image6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https://www.tensorflow.org/lite" TargetMode="External" Type="http://schemas.openxmlformats.org/officeDocument/2006/relationships/hyperlink"/><Relationship Id="rId14" Target="https://www.tensorflow.org/" TargetMode="External" Type="http://schemas.openxmlformats.org/officeDocument/2006/relationships/hyperlink"/><Relationship Id="rId15" Target="https://www.raspberrypi.org/products/raspberry-pi-4-model-b/" TargetMode="External" Type="http://schemas.openxmlformats.org/officeDocument/2006/relationships/hyperlink"/><Relationship Id="rId16" Target="https://docs.opencv.org/"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https://www.cctvsg.net/the-evolution-of-cctv-systems/" TargetMode="External" Type="http://schemas.openxmlformats.org/officeDocument/2006/relationships/hyperlink"/><Relationship Id="rId14" Target="https://www.raspberrypi.com/products/raspberry-pi-5/" TargetMode="External" Type="http://schemas.openxmlformats.org/officeDocument/2006/relationships/hyperlink"/><Relationship Id="rId15" Target="https://docs.openvino.ai/2023.0/omz_models_model_mobilenet_v1_1_0_224_tf.html" TargetMode="External" Type="http://schemas.openxmlformats.org/officeDocument/2006/relationships/hyperlink"/><Relationship Id="rId16" Target="https://arxiv.org/abs/1704.04861" TargetMode="External" Type="http://schemas.openxmlformats.org/officeDocument/2006/relationships/hyperlink"/><Relationship Id="rId17" Target="https://en.wikipedia.org/wiki/Raspberry_Pi_OS" TargetMode="External" Type="http://schemas.openxmlformats.org/officeDocument/2006/relationships/hyperlink"/><Relationship Id="rId18" Target="https://www.image-net.org/challenges/LSVRC/2012/" TargetMode="External" Type="http://schemas.openxmlformats.org/officeDocument/2006/relationships/hyperlink"/><Relationship Id="rId19" Target="https://github.com/tensorflow/models/blob/master/research/slim/nets/mobilenet_v1.md" TargetMode="External" Type="http://schemas.openxmlformats.org/officeDocument/2006/relationships/hyperlink"/><Relationship Id="rId2" Target="../media/image1.jpeg" Type="http://schemas.openxmlformats.org/officeDocument/2006/relationships/image"/><Relationship Id="rId20" Target="https://github.com/tensorflow/models/blob/master/research/slim/nets/mobilenet_v1.md" TargetMode="External" Type="http://schemas.openxmlformats.org/officeDocument/2006/relationships/hyperlink"/><Relationship Id="rId21" Target="https://www.kaggle.com/models/google/mobilenet-v1" TargetMode="External" Type="http://schemas.openxmlformats.org/officeDocument/2006/relationships/hyperlink"/><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 Id="rId5" Target="../media/image9.png" Type="http://schemas.openxmlformats.org/officeDocument/2006/relationships/image"/><Relationship Id="rId6" Target="../media/image25.png" Type="http://schemas.openxmlformats.org/officeDocument/2006/relationships/image"/><Relationship Id="rId7" Target="../media/image8.png" Type="http://schemas.openxmlformats.org/officeDocument/2006/relationships/image"/><Relationship Id="rId8"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6.png" Type="http://schemas.openxmlformats.org/officeDocument/2006/relationships/image"/><Relationship Id="rId17" Target="../media/image27.png" Type="http://schemas.openxmlformats.org/officeDocument/2006/relationships/image"/><Relationship Id="rId18" Target="../media/image28.png" Type="http://schemas.openxmlformats.org/officeDocument/2006/relationships/image"/><Relationship Id="rId19" Target="../media/image29.png" Type="http://schemas.openxmlformats.org/officeDocument/2006/relationships/image"/><Relationship Id="rId2" Target="../notesSlides/notesSlide1.xml" Type="http://schemas.openxmlformats.org/officeDocument/2006/relationships/notesSlide"/><Relationship Id="rId20" Target="../media/image30.png" Type="http://schemas.openxmlformats.org/officeDocument/2006/relationships/imag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31.png" Type="http://schemas.openxmlformats.org/officeDocument/2006/relationships/image"/><Relationship Id="rId17" Target="../media/image32.svg" Type="http://schemas.openxmlformats.org/officeDocument/2006/relationships/image"/><Relationship Id="rId18" Target="../media/image33.png" Type="http://schemas.openxmlformats.org/officeDocument/2006/relationships/image"/><Relationship Id="rId2" Target="../notesSlides/notesSlide2.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31.png" Type="http://schemas.openxmlformats.org/officeDocument/2006/relationships/image"/><Relationship Id="rId17" Target="../media/image32.svg" Type="http://schemas.openxmlformats.org/officeDocument/2006/relationships/image"/><Relationship Id="rId18" Target="../media/image34.png" Type="http://schemas.openxmlformats.org/officeDocument/2006/relationships/image"/><Relationship Id="rId19" Target="../media/image35.gif" Type="http://schemas.openxmlformats.org/officeDocument/2006/relationships/image"/><Relationship Id="rId2" Target="../notesSlides/notesSlide3.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36.png" Type="http://schemas.openxmlformats.org/officeDocument/2006/relationships/image"/><Relationship Id="rId17" Target="../media/image37.svg" Type="http://schemas.openxmlformats.org/officeDocument/2006/relationships/image"/><Relationship Id="rId18" Target="../media/image38.png" Type="http://schemas.openxmlformats.org/officeDocument/2006/relationships/image"/><Relationship Id="rId19" Target="../media/image39.svg" Type="http://schemas.openxmlformats.org/officeDocument/2006/relationships/image"/><Relationship Id="rId2" Target="../notesSlides/notesSlide4.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40.png" Type="http://schemas.openxmlformats.org/officeDocument/2006/relationships/image"/><Relationship Id="rId17" Target="../media/image41.svg" Type="http://schemas.openxmlformats.org/officeDocument/2006/relationships/image"/><Relationship Id="rId18" Target="../media/image42.png" Type="http://schemas.openxmlformats.org/officeDocument/2006/relationships/image"/><Relationship Id="rId19" Target="../media/image43.svg" Type="http://schemas.openxmlformats.org/officeDocument/2006/relationships/image"/><Relationship Id="rId2" Target="../notesSlides/notesSlide5.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214591" y="-653351"/>
            <a:ext cx="3335222" cy="3026714"/>
          </a:xfrm>
          <a:custGeom>
            <a:avLst/>
            <a:gdLst/>
            <a:ahLst/>
            <a:cxnLst/>
            <a:rect r="r" b="b" t="t" l="l"/>
            <a:pathLst>
              <a:path h="3026714" w="3335222">
                <a:moveTo>
                  <a:pt x="0" y="0"/>
                </a:moveTo>
                <a:lnTo>
                  <a:pt x="3335222" y="0"/>
                </a:lnTo>
                <a:lnTo>
                  <a:pt x="3335222" y="3026714"/>
                </a:lnTo>
                <a:lnTo>
                  <a:pt x="0" y="3026714"/>
                </a:lnTo>
                <a:lnTo>
                  <a:pt x="0" y="0"/>
                </a:lnTo>
                <a:close/>
              </a:path>
            </a:pathLst>
          </a:custGeom>
          <a:blipFill>
            <a:blip r:embed="rId3"/>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6"/>
            <a:stretch>
              <a:fillRect l="0" t="0" r="0" b="0"/>
            </a:stretch>
          </a:blipFill>
        </p:spPr>
      </p:sp>
      <p:sp>
        <p:nvSpPr>
          <p:cNvPr name="Freeform 7" id="7"/>
          <p:cNvSpPr/>
          <p:nvPr/>
        </p:nvSpPr>
        <p:spPr>
          <a:xfrm flipH="false" flipV="false" rot="0">
            <a:off x="13748651" y="8858795"/>
            <a:ext cx="2268425" cy="1990543"/>
          </a:xfrm>
          <a:custGeom>
            <a:avLst/>
            <a:gdLst/>
            <a:ahLst/>
            <a:cxnLst/>
            <a:rect r="r" b="b" t="t" l="l"/>
            <a:pathLst>
              <a:path h="1990543" w="2268425">
                <a:moveTo>
                  <a:pt x="0" y="0"/>
                </a:moveTo>
                <a:lnTo>
                  <a:pt x="2268425" y="0"/>
                </a:lnTo>
                <a:lnTo>
                  <a:pt x="2268425" y="1990543"/>
                </a:lnTo>
                <a:lnTo>
                  <a:pt x="0" y="1990543"/>
                </a:lnTo>
                <a:lnTo>
                  <a:pt x="0" y="0"/>
                </a:lnTo>
                <a:close/>
              </a:path>
            </a:pathLst>
          </a:custGeom>
          <a:blipFill>
            <a:blip r:embed="rId7"/>
            <a:stretch>
              <a:fillRect l="0" t="0" r="0" b="0"/>
            </a:stretch>
          </a:blipFill>
        </p:spPr>
      </p:sp>
      <p:sp>
        <p:nvSpPr>
          <p:cNvPr name="Freeform 8" id="8"/>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9" id="9"/>
          <p:cNvSpPr/>
          <p:nvPr/>
        </p:nvSpPr>
        <p:spPr>
          <a:xfrm flipH="false" flipV="false" rot="0">
            <a:off x="-1214591" y="3572091"/>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8"/>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Freeform 11" id="11"/>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10"/>
            <a:stretch>
              <a:fillRect l="0" t="0" r="0" b="0"/>
            </a:stretch>
          </a:blipFill>
        </p:spPr>
      </p:sp>
      <p:sp>
        <p:nvSpPr>
          <p:cNvPr name="Freeform 12" id="12"/>
          <p:cNvSpPr/>
          <p:nvPr/>
        </p:nvSpPr>
        <p:spPr>
          <a:xfrm flipH="false" flipV="false" rot="0">
            <a:off x="10789271" y="-1202197"/>
            <a:ext cx="2478756" cy="2404393"/>
          </a:xfrm>
          <a:custGeom>
            <a:avLst/>
            <a:gdLst/>
            <a:ahLst/>
            <a:cxnLst/>
            <a:rect r="r" b="b" t="t" l="l"/>
            <a:pathLst>
              <a:path h="2404393" w="2478756">
                <a:moveTo>
                  <a:pt x="0" y="0"/>
                </a:moveTo>
                <a:lnTo>
                  <a:pt x="2478756" y="0"/>
                </a:lnTo>
                <a:lnTo>
                  <a:pt x="2478756" y="2404394"/>
                </a:lnTo>
                <a:lnTo>
                  <a:pt x="0" y="2404394"/>
                </a:lnTo>
                <a:lnTo>
                  <a:pt x="0" y="0"/>
                </a:lnTo>
                <a:close/>
              </a:path>
            </a:pathLst>
          </a:custGeom>
          <a:blipFill>
            <a:blip r:embed="rId11"/>
            <a:stretch>
              <a:fillRect l="0" t="0" r="0" b="0"/>
            </a:stretch>
          </a:blipFill>
        </p:spPr>
      </p:sp>
      <p:sp>
        <p:nvSpPr>
          <p:cNvPr name="Freeform 13" id="13"/>
          <p:cNvSpPr/>
          <p:nvPr/>
        </p:nvSpPr>
        <p:spPr>
          <a:xfrm flipH="false" flipV="false" rot="0">
            <a:off x="-778935" y="8261739"/>
            <a:ext cx="3287385" cy="3184654"/>
          </a:xfrm>
          <a:custGeom>
            <a:avLst/>
            <a:gdLst/>
            <a:ahLst/>
            <a:cxnLst/>
            <a:rect r="r" b="b" t="t" l="l"/>
            <a:pathLst>
              <a:path h="3184654" w="3287385">
                <a:moveTo>
                  <a:pt x="0" y="0"/>
                </a:moveTo>
                <a:lnTo>
                  <a:pt x="3287384" y="0"/>
                </a:lnTo>
                <a:lnTo>
                  <a:pt x="3287384" y="3184654"/>
                </a:lnTo>
                <a:lnTo>
                  <a:pt x="0" y="3184654"/>
                </a:lnTo>
                <a:lnTo>
                  <a:pt x="0" y="0"/>
                </a:lnTo>
                <a:close/>
              </a:path>
            </a:pathLst>
          </a:custGeom>
          <a:blipFill>
            <a:blip r:embed="rId12"/>
            <a:stretch>
              <a:fillRect l="0" t="0" r="0" b="0"/>
            </a:stretch>
          </a:blipFill>
        </p:spPr>
      </p:sp>
      <p:sp>
        <p:nvSpPr>
          <p:cNvPr name="Freeform 14" id="14"/>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10"/>
            <a:stretch>
              <a:fillRect l="0" t="0" r="0" b="0"/>
            </a:stretch>
          </a:blipFill>
        </p:spPr>
      </p:sp>
      <p:sp>
        <p:nvSpPr>
          <p:cNvPr name="Freeform 15" id="15"/>
          <p:cNvSpPr/>
          <p:nvPr/>
        </p:nvSpPr>
        <p:spPr>
          <a:xfrm flipH="false" flipV="false" rot="-8754662">
            <a:off x="5893358" y="-2053103"/>
            <a:ext cx="4176376" cy="3664770"/>
          </a:xfrm>
          <a:custGeom>
            <a:avLst/>
            <a:gdLst/>
            <a:ahLst/>
            <a:cxnLst/>
            <a:rect r="r" b="b" t="t" l="l"/>
            <a:pathLst>
              <a:path h="3664770" w="4176376">
                <a:moveTo>
                  <a:pt x="0" y="0"/>
                </a:moveTo>
                <a:lnTo>
                  <a:pt x="4176376" y="0"/>
                </a:lnTo>
                <a:lnTo>
                  <a:pt x="4176376" y="3664769"/>
                </a:lnTo>
                <a:lnTo>
                  <a:pt x="0" y="3664769"/>
                </a:lnTo>
                <a:lnTo>
                  <a:pt x="0" y="0"/>
                </a:lnTo>
                <a:close/>
              </a:path>
            </a:pathLst>
          </a:custGeom>
          <a:blipFill>
            <a:blip r:embed="rId7"/>
            <a:stretch>
              <a:fillRect l="0" t="0" r="0" b="0"/>
            </a:stretch>
          </a:blipFill>
        </p:spPr>
      </p:sp>
      <p:grpSp>
        <p:nvGrpSpPr>
          <p:cNvPr name="Group 16" id="16"/>
          <p:cNvGrpSpPr/>
          <p:nvPr/>
        </p:nvGrpSpPr>
        <p:grpSpPr>
          <a:xfrm rot="0">
            <a:off x="2508449" y="3365196"/>
            <a:ext cx="13146687" cy="3783801"/>
            <a:chOff x="0" y="0"/>
            <a:chExt cx="3019262" cy="868986"/>
          </a:xfrm>
        </p:grpSpPr>
        <p:sp>
          <p:nvSpPr>
            <p:cNvPr name="Freeform 17" id="17"/>
            <p:cNvSpPr/>
            <p:nvPr/>
          </p:nvSpPr>
          <p:spPr>
            <a:xfrm flipH="false" flipV="false" rot="0">
              <a:off x="0" y="0"/>
              <a:ext cx="3019262" cy="868986"/>
            </a:xfrm>
            <a:custGeom>
              <a:avLst/>
              <a:gdLst/>
              <a:ahLst/>
              <a:cxnLst/>
              <a:rect r="r" b="b" t="t" l="l"/>
              <a:pathLst>
                <a:path h="868986" w="3019262">
                  <a:moveTo>
                    <a:pt x="8833" y="0"/>
                  </a:moveTo>
                  <a:lnTo>
                    <a:pt x="3010429" y="0"/>
                  </a:lnTo>
                  <a:cubicBezTo>
                    <a:pt x="3015307" y="0"/>
                    <a:pt x="3019262" y="3955"/>
                    <a:pt x="3019262" y="8833"/>
                  </a:cubicBezTo>
                  <a:lnTo>
                    <a:pt x="3019262" y="860153"/>
                  </a:lnTo>
                  <a:cubicBezTo>
                    <a:pt x="3019262" y="865031"/>
                    <a:pt x="3015307" y="868986"/>
                    <a:pt x="3010429" y="868986"/>
                  </a:cubicBezTo>
                  <a:lnTo>
                    <a:pt x="8833" y="868986"/>
                  </a:lnTo>
                  <a:cubicBezTo>
                    <a:pt x="3955" y="868986"/>
                    <a:pt x="0" y="865031"/>
                    <a:pt x="0" y="860153"/>
                  </a:cubicBezTo>
                  <a:lnTo>
                    <a:pt x="0" y="8833"/>
                  </a:lnTo>
                  <a:cubicBezTo>
                    <a:pt x="0" y="3955"/>
                    <a:pt x="3955" y="0"/>
                    <a:pt x="8833" y="0"/>
                  </a:cubicBezTo>
                  <a:close/>
                </a:path>
              </a:pathLst>
            </a:custGeom>
            <a:solidFill>
              <a:srgbClr val="FFE4B4"/>
            </a:solidFill>
          </p:spPr>
        </p:sp>
        <p:sp>
          <p:nvSpPr>
            <p:cNvPr name="TextBox 18" id="18"/>
            <p:cNvSpPr txBox="true"/>
            <p:nvPr/>
          </p:nvSpPr>
          <p:spPr>
            <a:xfrm>
              <a:off x="0" y="-9525"/>
              <a:ext cx="3019262" cy="878511"/>
            </a:xfrm>
            <a:prstGeom prst="rect">
              <a:avLst/>
            </a:prstGeom>
          </p:spPr>
          <p:txBody>
            <a:bodyPr anchor="ctr" rtlCol="false" tIns="50800" lIns="50800" bIns="50800" rIns="50800"/>
            <a:lstStyle/>
            <a:p>
              <a:pPr algn="ctr">
                <a:lnSpc>
                  <a:spcPts val="979"/>
                </a:lnSpc>
                <a:spcBef>
                  <a:spcPct val="0"/>
                </a:spcBef>
              </a:pPr>
            </a:p>
          </p:txBody>
        </p:sp>
      </p:grpSp>
      <p:sp>
        <p:nvSpPr>
          <p:cNvPr name="TextBox 19" id="19"/>
          <p:cNvSpPr txBox="true"/>
          <p:nvPr/>
        </p:nvSpPr>
        <p:spPr>
          <a:xfrm rot="0">
            <a:off x="2508449" y="3203107"/>
            <a:ext cx="13146687" cy="3945890"/>
          </a:xfrm>
          <a:prstGeom prst="rect">
            <a:avLst/>
          </a:prstGeom>
        </p:spPr>
        <p:txBody>
          <a:bodyPr anchor="t" rtlCol="false" tIns="0" lIns="0" bIns="0" rIns="0">
            <a:spAutoFit/>
          </a:bodyPr>
          <a:lstStyle/>
          <a:p>
            <a:pPr algn="ctr">
              <a:lnSpc>
                <a:spcPts val="10480"/>
              </a:lnSpc>
            </a:pPr>
            <a:r>
              <a:rPr lang="en-US" sz="8000">
                <a:solidFill>
                  <a:srgbClr val="404040"/>
                </a:solidFill>
                <a:latin typeface="Hibernate"/>
              </a:rPr>
              <a:t>REAL TIME IMAGE CLASSIFICATION AND </a:t>
            </a:r>
          </a:p>
          <a:p>
            <a:pPr algn="ctr">
              <a:lnSpc>
                <a:spcPts val="10480"/>
              </a:lnSpc>
            </a:pPr>
            <a:r>
              <a:rPr lang="en-US" sz="8000">
                <a:solidFill>
                  <a:srgbClr val="404040"/>
                </a:solidFill>
                <a:latin typeface="Hibernate"/>
              </a:rPr>
              <a:t>OBJECT DETECTION USING TENSORFLOW LITE </a:t>
            </a:r>
          </a:p>
          <a:p>
            <a:pPr algn="ctr" marL="0" indent="0" lvl="0">
              <a:lnSpc>
                <a:spcPts val="10480"/>
              </a:lnSpc>
              <a:spcBef>
                <a:spcPct val="0"/>
              </a:spcBef>
            </a:pPr>
            <a:r>
              <a:rPr lang="en-US" sz="8000">
                <a:solidFill>
                  <a:srgbClr val="404040"/>
                </a:solidFill>
                <a:latin typeface="Hibernate"/>
              </a:rPr>
              <a:t>ON RASPBERRY PI 4B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1140316">
            <a:off x="1165060" y="1747183"/>
            <a:ext cx="3887773" cy="2531912"/>
          </a:xfrm>
          <a:custGeom>
            <a:avLst/>
            <a:gdLst/>
            <a:ahLst/>
            <a:cxnLst/>
            <a:rect r="r" b="b" t="t" l="l"/>
            <a:pathLst>
              <a:path h="2531912" w="3887773">
                <a:moveTo>
                  <a:pt x="0" y="0"/>
                </a:moveTo>
                <a:lnTo>
                  <a:pt x="3887773" y="0"/>
                </a:lnTo>
                <a:lnTo>
                  <a:pt x="3887773" y="2531913"/>
                </a:lnTo>
                <a:lnTo>
                  <a:pt x="0" y="253191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4822912" y="3430566"/>
            <a:ext cx="3600450" cy="4114800"/>
          </a:xfrm>
          <a:custGeom>
            <a:avLst/>
            <a:gdLst/>
            <a:ahLst/>
            <a:cxnLst/>
            <a:rect r="r" b="b" t="t" l="l"/>
            <a:pathLst>
              <a:path h="4114800" w="3600450">
                <a:moveTo>
                  <a:pt x="0" y="0"/>
                </a:moveTo>
                <a:lnTo>
                  <a:pt x="3600450" y="0"/>
                </a:lnTo>
                <a:lnTo>
                  <a:pt x="3600450"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1" id="11"/>
          <p:cNvSpPr txBox="true"/>
          <p:nvPr/>
        </p:nvSpPr>
        <p:spPr>
          <a:xfrm rot="0">
            <a:off x="8701231" y="5258339"/>
            <a:ext cx="4878840" cy="1004440"/>
          </a:xfrm>
          <a:prstGeom prst="rect">
            <a:avLst/>
          </a:prstGeom>
        </p:spPr>
        <p:txBody>
          <a:bodyPr anchor="t" rtlCol="false" tIns="0" lIns="0" bIns="0" rIns="0">
            <a:spAutoFit/>
          </a:bodyPr>
          <a:lstStyle/>
          <a:p>
            <a:pPr algn="ctr">
              <a:lnSpc>
                <a:spcPts val="8271"/>
              </a:lnSpc>
            </a:pPr>
            <a:r>
              <a:rPr lang="en-US" sz="5908">
                <a:solidFill>
                  <a:srgbClr val="000000"/>
                </a:solidFill>
                <a:latin typeface="Open Sans Extra Bold"/>
              </a:rPr>
              <a:t>Raspberry Pi</a:t>
            </a:r>
          </a:p>
        </p:txBody>
      </p:sp>
      <p:sp>
        <p:nvSpPr>
          <p:cNvPr name="TextBox 12" id="12"/>
          <p:cNvSpPr txBox="true"/>
          <p:nvPr/>
        </p:nvSpPr>
        <p:spPr>
          <a:xfrm rot="0">
            <a:off x="10404621" y="7186462"/>
            <a:ext cx="6794748" cy="467995"/>
          </a:xfrm>
          <a:prstGeom prst="rect">
            <a:avLst/>
          </a:prstGeom>
        </p:spPr>
        <p:txBody>
          <a:bodyPr anchor="t" rtlCol="false" tIns="0" lIns="0" bIns="0" rIns="0">
            <a:spAutoFit/>
          </a:bodyPr>
          <a:lstStyle/>
          <a:p>
            <a:pPr algn="ctr">
              <a:lnSpc>
                <a:spcPts val="3680"/>
              </a:lnSpc>
              <a:spcBef>
                <a:spcPct val="0"/>
              </a:spcBef>
            </a:pPr>
            <a:r>
              <a:rPr lang="en-US" sz="3200">
                <a:solidFill>
                  <a:srgbClr val="000000"/>
                </a:solidFill>
                <a:latin typeface="Comic Sans"/>
              </a:rPr>
              <a:t>ITS A SINGLE BOARD COMPUTER</a:t>
            </a:r>
          </a:p>
        </p:txBody>
      </p:sp>
    </p:spTree>
  </p:cSld>
  <p:clrMapOvr>
    <a:masterClrMapping/>
  </p:clrMapOvr>
  <p:transition spd="fast">
    <p:wipe dir="r"/>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3"/>
            <a:stretch>
              <a:fillRect l="0" t="0" r="0" b="0"/>
            </a:stretch>
          </a:blipFill>
        </p:spPr>
      </p:sp>
      <p:sp>
        <p:nvSpPr>
          <p:cNvPr name="Freeform 4" id="4"/>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4"/>
            <a:stretch>
              <a:fillRect l="0" t="0" r="0" b="0"/>
            </a:stretch>
          </a:blipFill>
        </p:spPr>
      </p:sp>
      <p:sp>
        <p:nvSpPr>
          <p:cNvPr name="Freeform 5" id="5"/>
          <p:cNvSpPr/>
          <p:nvPr/>
        </p:nvSpPr>
        <p:spPr>
          <a:xfrm flipH="false" flipV="false" rot="0">
            <a:off x="12518487" y="-1606223"/>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5"/>
            <a:stretch>
              <a:fillRect l="0" t="0" r="0" b="0"/>
            </a:stretch>
          </a:blipFill>
        </p:spPr>
      </p:sp>
      <p:grpSp>
        <p:nvGrpSpPr>
          <p:cNvPr name="Group 6" id="6"/>
          <p:cNvGrpSpPr/>
          <p:nvPr/>
        </p:nvGrpSpPr>
        <p:grpSpPr>
          <a:xfrm rot="0">
            <a:off x="0" y="-46994"/>
            <a:ext cx="18288000" cy="10287000"/>
            <a:chOff x="0" y="0"/>
            <a:chExt cx="1073391" cy="603782"/>
          </a:xfrm>
        </p:grpSpPr>
        <p:sp>
          <p:nvSpPr>
            <p:cNvPr name="Freeform 7" id="7"/>
            <p:cNvSpPr/>
            <p:nvPr/>
          </p:nvSpPr>
          <p:spPr>
            <a:xfrm flipH="false" flipV="false" rot="0">
              <a:off x="0" y="0"/>
              <a:ext cx="1073391" cy="603782"/>
            </a:xfrm>
            <a:custGeom>
              <a:avLst/>
              <a:gdLst/>
              <a:ahLst/>
              <a:cxnLst/>
              <a:rect r="r" b="b" t="t" l="l"/>
              <a:pathLst>
                <a:path h="603782" w="1073391">
                  <a:moveTo>
                    <a:pt x="0" y="0"/>
                  </a:moveTo>
                  <a:lnTo>
                    <a:pt x="1073391" y="0"/>
                  </a:lnTo>
                  <a:lnTo>
                    <a:pt x="1073391" y="603782"/>
                  </a:lnTo>
                  <a:lnTo>
                    <a:pt x="0" y="603782"/>
                  </a:lnTo>
                  <a:close/>
                </a:path>
              </a:pathLst>
            </a:custGeom>
            <a:blipFill>
              <a:blip r:embed="rId6"/>
              <a:stretch>
                <a:fillRect l="0" t="-2719" r="0" b="-2719"/>
              </a:stretch>
            </a:blipFill>
          </p:spPr>
        </p:sp>
      </p:grpSp>
    </p:spTree>
  </p:cSld>
  <p:clrMapOvr>
    <a:masterClrMapping/>
  </p:clrMapOvr>
  <p:transition spd="fast">
    <p:wipe dir="r"/>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5023116" y="805782"/>
            <a:ext cx="1684356" cy="1924978"/>
          </a:xfrm>
          <a:custGeom>
            <a:avLst/>
            <a:gdLst/>
            <a:ahLst/>
            <a:cxnLst/>
            <a:rect r="r" b="b" t="t" l="l"/>
            <a:pathLst>
              <a:path h="1924978" w="1684356">
                <a:moveTo>
                  <a:pt x="0" y="0"/>
                </a:moveTo>
                <a:lnTo>
                  <a:pt x="1684355" y="0"/>
                </a:lnTo>
                <a:lnTo>
                  <a:pt x="1684355" y="1924978"/>
                </a:lnTo>
                <a:lnTo>
                  <a:pt x="0" y="192497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0">
            <a:off x="2873620" y="1250020"/>
            <a:ext cx="11134362" cy="1911810"/>
          </a:xfrm>
          <a:prstGeom prst="rect">
            <a:avLst/>
          </a:prstGeom>
        </p:spPr>
        <p:txBody>
          <a:bodyPr anchor="t" rtlCol="false" tIns="0" lIns="0" bIns="0" rIns="0">
            <a:spAutoFit/>
          </a:bodyPr>
          <a:lstStyle/>
          <a:p>
            <a:pPr algn="ctr">
              <a:lnSpc>
                <a:spcPts val="15580"/>
              </a:lnSpc>
              <a:spcBef>
                <a:spcPct val="0"/>
              </a:spcBef>
            </a:pPr>
            <a:r>
              <a:rPr lang="en-US" sz="11893">
                <a:solidFill>
                  <a:srgbClr val="000000"/>
                </a:solidFill>
                <a:latin typeface="Hibernate"/>
              </a:rPr>
              <a:t>ABOUT THE PI 4(SOFTWARE)</a:t>
            </a:r>
          </a:p>
        </p:txBody>
      </p:sp>
      <p:sp>
        <p:nvSpPr>
          <p:cNvPr name="TextBox 11" id="11"/>
          <p:cNvSpPr txBox="true"/>
          <p:nvPr/>
        </p:nvSpPr>
        <p:spPr>
          <a:xfrm rot="0">
            <a:off x="825596" y="3513455"/>
            <a:ext cx="15761706" cy="418084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The Raspberry Pi 4 Model B is a versatile single-board computer (SBC) that can run a variety of operating systems. The most popular operating system for the Raspberry Pi 4 is </a:t>
            </a:r>
            <a:r>
              <a:rPr lang="en-US" sz="3399">
                <a:solidFill>
                  <a:srgbClr val="000000"/>
                </a:solidFill>
                <a:latin typeface="Canva Sans Bold"/>
              </a:rPr>
              <a:t>Raspberry Pi OS</a:t>
            </a:r>
            <a:r>
              <a:rPr lang="en-US" sz="3399">
                <a:solidFill>
                  <a:srgbClr val="000000"/>
                </a:solidFill>
                <a:latin typeface="Canva Sans"/>
              </a:rPr>
              <a:t>, a Debian-based Linux distribution specifically tailored for the Raspberry Pi. It is a user-friendly operating system with a graphical user interface (GUI) and a wide range of pre-installed software. Raspberry Pi OS is also regularly updated with new features and security patches.</a:t>
            </a:r>
          </a:p>
        </p:txBody>
      </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1341075" y="9258300"/>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5023116" y="805782"/>
            <a:ext cx="1684356" cy="1924978"/>
          </a:xfrm>
          <a:custGeom>
            <a:avLst/>
            <a:gdLst/>
            <a:ahLst/>
            <a:cxnLst/>
            <a:rect r="r" b="b" t="t" l="l"/>
            <a:pathLst>
              <a:path h="1924978" w="1684356">
                <a:moveTo>
                  <a:pt x="0" y="0"/>
                </a:moveTo>
                <a:lnTo>
                  <a:pt x="1684355" y="0"/>
                </a:lnTo>
                <a:lnTo>
                  <a:pt x="1684355" y="1924978"/>
                </a:lnTo>
                <a:lnTo>
                  <a:pt x="0" y="192497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3152534" y="1046874"/>
            <a:ext cx="11065028" cy="1911810"/>
          </a:xfrm>
          <a:prstGeom prst="rect">
            <a:avLst/>
          </a:prstGeom>
        </p:spPr>
        <p:txBody>
          <a:bodyPr anchor="t" rtlCol="false" tIns="0" lIns="0" bIns="0" rIns="0">
            <a:spAutoFit/>
          </a:bodyPr>
          <a:lstStyle/>
          <a:p>
            <a:pPr algn="ctr">
              <a:lnSpc>
                <a:spcPts val="15580"/>
              </a:lnSpc>
              <a:spcBef>
                <a:spcPct val="0"/>
              </a:spcBef>
            </a:pPr>
            <a:r>
              <a:rPr lang="en-US" sz="11893">
                <a:solidFill>
                  <a:srgbClr val="000000"/>
                </a:solidFill>
                <a:latin typeface="Hibernate"/>
              </a:rPr>
              <a:t>ABOUT THE PI 4(HARDWARE)</a:t>
            </a:r>
          </a:p>
        </p:txBody>
      </p:sp>
      <p:sp>
        <p:nvSpPr>
          <p:cNvPr name="TextBox 11" id="11"/>
          <p:cNvSpPr txBox="true"/>
          <p:nvPr/>
        </p:nvSpPr>
        <p:spPr>
          <a:xfrm rot="0">
            <a:off x="975953" y="3107164"/>
            <a:ext cx="15761706" cy="53809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a:t>
            </a:r>
            <a:r>
              <a:rPr lang="en-US" sz="3399">
                <a:solidFill>
                  <a:srgbClr val="000000"/>
                </a:solidFill>
                <a:latin typeface="Canva Sans Bold"/>
              </a:rPr>
              <a:t>Processor: </a:t>
            </a:r>
            <a:r>
              <a:rPr lang="en-US" sz="3399">
                <a:solidFill>
                  <a:srgbClr val="000000"/>
                </a:solidFill>
                <a:latin typeface="Canva Sans"/>
              </a:rPr>
              <a:t>Broadcom BCM2711, Quad core Cortex-A72 (ARM v8) 64-bit SoC @ 1.8GHz </a:t>
            </a:r>
          </a:p>
          <a:p>
            <a:pPr>
              <a:lnSpc>
                <a:spcPts val="4759"/>
              </a:lnSpc>
            </a:pPr>
            <a:r>
              <a:rPr lang="en-US" sz="3399">
                <a:solidFill>
                  <a:srgbClr val="000000"/>
                </a:solidFill>
                <a:latin typeface="Canva Sans"/>
              </a:rPr>
              <a:t>• </a:t>
            </a:r>
            <a:r>
              <a:rPr lang="en-US" sz="3399">
                <a:solidFill>
                  <a:srgbClr val="000000"/>
                </a:solidFill>
                <a:latin typeface="Canva Sans Bold"/>
              </a:rPr>
              <a:t>RAM:</a:t>
            </a:r>
            <a:r>
              <a:rPr lang="en-US" sz="3399">
                <a:solidFill>
                  <a:srgbClr val="000000"/>
                </a:solidFill>
                <a:latin typeface="Canva Sans"/>
              </a:rPr>
              <a:t> 1GB, 2GB, 4GB, or 8GB LPDDR4-3200 SDRAM (depending on model) • </a:t>
            </a:r>
            <a:r>
              <a:rPr lang="en-US" sz="3399">
                <a:solidFill>
                  <a:srgbClr val="000000"/>
                </a:solidFill>
                <a:latin typeface="Canva Sans Bold"/>
              </a:rPr>
              <a:t>GPU:</a:t>
            </a:r>
            <a:r>
              <a:rPr lang="en-US" sz="3399">
                <a:solidFill>
                  <a:srgbClr val="000000"/>
                </a:solidFill>
                <a:latin typeface="Canva Sans"/>
              </a:rPr>
              <a:t> VideoCore VI with support for OpenGL ES 3.1 and Vulkan 1.1</a:t>
            </a:r>
          </a:p>
          <a:p>
            <a:pPr>
              <a:lnSpc>
                <a:spcPts val="4759"/>
              </a:lnSpc>
            </a:pPr>
            <a:r>
              <a:rPr lang="en-US" sz="3399">
                <a:solidFill>
                  <a:srgbClr val="000000"/>
                </a:solidFill>
                <a:latin typeface="Canva Sans"/>
              </a:rPr>
              <a:t>• </a:t>
            </a:r>
            <a:r>
              <a:rPr lang="en-US" sz="3399">
                <a:solidFill>
                  <a:srgbClr val="000000"/>
                </a:solidFill>
                <a:latin typeface="Canva Sans Bold"/>
              </a:rPr>
              <a:t>Storage:</a:t>
            </a:r>
            <a:r>
              <a:rPr lang="en-US" sz="3399">
                <a:solidFill>
                  <a:srgbClr val="000000"/>
                </a:solidFill>
                <a:latin typeface="Canva Sans"/>
              </a:rPr>
              <a:t> microSD card slot for up to 2TB </a:t>
            </a:r>
          </a:p>
          <a:p>
            <a:pPr>
              <a:lnSpc>
                <a:spcPts val="4759"/>
              </a:lnSpc>
            </a:pPr>
            <a:r>
              <a:rPr lang="en-US" sz="3399">
                <a:solidFill>
                  <a:srgbClr val="000000"/>
                </a:solidFill>
                <a:latin typeface="Canva Sans"/>
              </a:rPr>
              <a:t>• </a:t>
            </a:r>
            <a:r>
              <a:rPr lang="en-US" sz="3399">
                <a:solidFill>
                  <a:srgbClr val="000000"/>
                </a:solidFill>
                <a:latin typeface="Canva Sans Bold"/>
              </a:rPr>
              <a:t>Connectivity:</a:t>
            </a:r>
            <a:r>
              <a:rPr lang="en-US" sz="3399">
                <a:solidFill>
                  <a:srgbClr val="000000"/>
                </a:solidFill>
                <a:latin typeface="Canva Sans"/>
              </a:rPr>
              <a:t> Gigabit Ethernet, dual-band Wi-Fi 5 (802.11ac), Bluetooth 5.0 </a:t>
            </a:r>
          </a:p>
          <a:p>
            <a:pPr>
              <a:lnSpc>
                <a:spcPts val="4759"/>
              </a:lnSpc>
            </a:pPr>
            <a:r>
              <a:rPr lang="en-US" sz="3399">
                <a:solidFill>
                  <a:srgbClr val="000000"/>
                </a:solidFill>
                <a:latin typeface="Canva Sans"/>
              </a:rPr>
              <a:t>• </a:t>
            </a:r>
            <a:r>
              <a:rPr lang="en-US" sz="3399">
                <a:solidFill>
                  <a:srgbClr val="000000"/>
                </a:solidFill>
                <a:latin typeface="Canva Sans Bold"/>
              </a:rPr>
              <a:t>Ports:</a:t>
            </a:r>
            <a:r>
              <a:rPr lang="en-US" sz="3399">
                <a:solidFill>
                  <a:srgbClr val="000000"/>
                </a:solidFill>
                <a:latin typeface="Canva Sans"/>
              </a:rPr>
              <a:t> 2x micro HDMI (up to 4K resolution at 30fps), 2x USB 3.0, 2x USB 2.0, 40-pin GPIO header, 3.5mm audio jack</a:t>
            </a:r>
          </a:p>
        </p:txBody>
      </p:sp>
      <p:sp>
        <p:nvSpPr>
          <p:cNvPr name="TextBox 12" id="12"/>
          <p:cNvSpPr txBox="true"/>
          <p:nvPr/>
        </p:nvSpPr>
        <p:spPr>
          <a:xfrm rot="0">
            <a:off x="955459" y="2590256"/>
            <a:ext cx="4394150" cy="368429"/>
          </a:xfrm>
          <a:prstGeom prst="rect">
            <a:avLst/>
          </a:prstGeom>
        </p:spPr>
        <p:txBody>
          <a:bodyPr anchor="t" rtlCol="false" tIns="0" lIns="0" bIns="0" rIns="0">
            <a:spAutoFit/>
          </a:bodyPr>
          <a:lstStyle/>
          <a:p>
            <a:pPr algn="ctr">
              <a:lnSpc>
                <a:spcPts val="2898"/>
              </a:lnSpc>
              <a:spcBef>
                <a:spcPct val="0"/>
              </a:spcBef>
            </a:pPr>
            <a:r>
              <a:rPr lang="en-US" sz="2520">
                <a:solidFill>
                  <a:srgbClr val="000000"/>
                </a:solidFill>
                <a:latin typeface="Montserrat Classic Bold"/>
              </a:rPr>
              <a:t>SPECIFICATIONS OF THE PI</a:t>
            </a:r>
          </a:p>
        </p:txBody>
      </p:sp>
    </p:spTree>
  </p:cSld>
  <p:clrMapOvr>
    <a:masterClrMapping/>
  </p:clrMapOvr>
  <p:transition spd="fast">
    <p:wipe dir="r"/>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5023116" y="823639"/>
            <a:ext cx="1684356" cy="1924978"/>
          </a:xfrm>
          <a:custGeom>
            <a:avLst/>
            <a:gdLst/>
            <a:ahLst/>
            <a:cxnLst/>
            <a:rect r="r" b="b" t="t" l="l"/>
            <a:pathLst>
              <a:path h="1924978" w="1684356">
                <a:moveTo>
                  <a:pt x="0" y="0"/>
                </a:moveTo>
                <a:lnTo>
                  <a:pt x="1684355" y="0"/>
                </a:lnTo>
                <a:lnTo>
                  <a:pt x="1684355" y="1924979"/>
                </a:lnTo>
                <a:lnTo>
                  <a:pt x="0" y="19249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0">
            <a:off x="3188951" y="1326378"/>
            <a:ext cx="10117348" cy="1839256"/>
          </a:xfrm>
          <a:prstGeom prst="rect">
            <a:avLst/>
          </a:prstGeom>
        </p:spPr>
        <p:txBody>
          <a:bodyPr anchor="t" rtlCol="false" tIns="0" lIns="0" bIns="0" rIns="0">
            <a:spAutoFit/>
          </a:bodyPr>
          <a:lstStyle/>
          <a:p>
            <a:pPr algn="ctr">
              <a:lnSpc>
                <a:spcPts val="14947"/>
              </a:lnSpc>
              <a:spcBef>
                <a:spcPct val="0"/>
              </a:spcBef>
            </a:pPr>
            <a:r>
              <a:rPr lang="en-US" sz="11410">
                <a:solidFill>
                  <a:srgbClr val="000000"/>
                </a:solidFill>
                <a:latin typeface="Hibernate"/>
              </a:rPr>
              <a:t>HOW’S THE PI 4 IS HELPFUL</a:t>
            </a:r>
          </a:p>
        </p:txBody>
      </p:sp>
      <p:grpSp>
        <p:nvGrpSpPr>
          <p:cNvPr name="Group 11" id="11"/>
          <p:cNvGrpSpPr/>
          <p:nvPr/>
        </p:nvGrpSpPr>
        <p:grpSpPr>
          <a:xfrm rot="0">
            <a:off x="2203691" y="3756184"/>
            <a:ext cx="5225605" cy="4741161"/>
            <a:chOff x="0" y="0"/>
            <a:chExt cx="1376291" cy="1248701"/>
          </a:xfrm>
        </p:grpSpPr>
        <p:sp>
          <p:nvSpPr>
            <p:cNvPr name="Freeform 12" id="12"/>
            <p:cNvSpPr/>
            <p:nvPr/>
          </p:nvSpPr>
          <p:spPr>
            <a:xfrm flipH="false" flipV="false" rot="0">
              <a:off x="0" y="0"/>
              <a:ext cx="1376291" cy="1248701"/>
            </a:xfrm>
            <a:custGeom>
              <a:avLst/>
              <a:gdLst/>
              <a:ahLst/>
              <a:cxnLst/>
              <a:rect r="r" b="b" t="t" l="l"/>
              <a:pathLst>
                <a:path h="1248701" w="1376291">
                  <a:moveTo>
                    <a:pt x="75558" y="0"/>
                  </a:moveTo>
                  <a:lnTo>
                    <a:pt x="1300733" y="0"/>
                  </a:lnTo>
                  <a:cubicBezTo>
                    <a:pt x="1320772" y="0"/>
                    <a:pt x="1339991" y="7961"/>
                    <a:pt x="1354160" y="22131"/>
                  </a:cubicBezTo>
                  <a:cubicBezTo>
                    <a:pt x="1368330" y="36300"/>
                    <a:pt x="1376291" y="55519"/>
                    <a:pt x="1376291" y="75558"/>
                  </a:cubicBezTo>
                  <a:lnTo>
                    <a:pt x="1376291" y="1173143"/>
                  </a:lnTo>
                  <a:cubicBezTo>
                    <a:pt x="1376291" y="1214872"/>
                    <a:pt x="1342462" y="1248701"/>
                    <a:pt x="1300733" y="1248701"/>
                  </a:cubicBezTo>
                  <a:lnTo>
                    <a:pt x="75558" y="1248701"/>
                  </a:lnTo>
                  <a:cubicBezTo>
                    <a:pt x="55519" y="1248701"/>
                    <a:pt x="36300" y="1240740"/>
                    <a:pt x="22131" y="1226570"/>
                  </a:cubicBezTo>
                  <a:cubicBezTo>
                    <a:pt x="7961" y="1212400"/>
                    <a:pt x="0" y="1193182"/>
                    <a:pt x="0" y="1173143"/>
                  </a:cubicBezTo>
                  <a:lnTo>
                    <a:pt x="0" y="75558"/>
                  </a:lnTo>
                  <a:cubicBezTo>
                    <a:pt x="0" y="55519"/>
                    <a:pt x="7961" y="36300"/>
                    <a:pt x="22131" y="22131"/>
                  </a:cubicBezTo>
                  <a:cubicBezTo>
                    <a:pt x="36300" y="7961"/>
                    <a:pt x="55519" y="0"/>
                    <a:pt x="75558" y="0"/>
                  </a:cubicBezTo>
                  <a:close/>
                </a:path>
              </a:pathLst>
            </a:custGeom>
            <a:solidFill>
              <a:srgbClr val="F7BB97"/>
            </a:solidFill>
          </p:spPr>
        </p:sp>
        <p:sp>
          <p:nvSpPr>
            <p:cNvPr name="TextBox 13" id="13"/>
            <p:cNvSpPr txBox="true"/>
            <p:nvPr/>
          </p:nvSpPr>
          <p:spPr>
            <a:xfrm>
              <a:off x="0" y="9525"/>
              <a:ext cx="1376291" cy="1239176"/>
            </a:xfrm>
            <a:prstGeom prst="rect">
              <a:avLst/>
            </a:prstGeom>
          </p:spPr>
          <p:txBody>
            <a:bodyPr anchor="ctr" rtlCol="false" tIns="50800" lIns="50800" bIns="50800" rIns="50800"/>
            <a:lstStyle/>
            <a:p>
              <a:pPr algn="ctr">
                <a:lnSpc>
                  <a:spcPts val="2898"/>
                </a:lnSpc>
              </a:pPr>
            </a:p>
          </p:txBody>
        </p:sp>
      </p:grpSp>
      <p:sp>
        <p:nvSpPr>
          <p:cNvPr name="TextBox 14" id="14"/>
          <p:cNvSpPr txBox="true"/>
          <p:nvPr/>
        </p:nvSpPr>
        <p:spPr>
          <a:xfrm rot="0">
            <a:off x="2333576" y="4617546"/>
            <a:ext cx="5497674" cy="4105910"/>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Canva Sans Bold"/>
              </a:rPr>
              <a:t>Hardware</a:t>
            </a:r>
            <a:r>
              <a:rPr lang="en-US" sz="2600">
                <a:solidFill>
                  <a:srgbClr val="000000"/>
                </a:solidFill>
                <a:latin typeface="Canva Sans"/>
              </a:rPr>
              <a:t> </a:t>
            </a:r>
            <a:r>
              <a:rPr lang="en-US" sz="2600">
                <a:solidFill>
                  <a:srgbClr val="000000"/>
                </a:solidFill>
                <a:latin typeface="Canva Sans Bold"/>
              </a:rPr>
              <a:t>Platform</a:t>
            </a:r>
          </a:p>
          <a:p>
            <a:pPr>
              <a:lnSpc>
                <a:spcPts val="3640"/>
              </a:lnSpc>
            </a:pPr>
          </a:p>
          <a:p>
            <a:pPr marL="561341" indent="-280670" lvl="1">
              <a:lnSpc>
                <a:spcPts val="3640"/>
              </a:lnSpc>
              <a:buFont typeface="Arial"/>
              <a:buChar char="•"/>
            </a:pPr>
            <a:r>
              <a:rPr lang="en-US" sz="2600">
                <a:solidFill>
                  <a:srgbClr val="000000"/>
                </a:solidFill>
                <a:latin typeface="Canva Sans Bold"/>
              </a:rPr>
              <a:t>TensorFlow Lite Support</a:t>
            </a:r>
            <a:r>
              <a:rPr lang="en-US" sz="2600">
                <a:solidFill>
                  <a:srgbClr val="000000"/>
                </a:solidFill>
                <a:latin typeface="Canva Sans"/>
              </a:rPr>
              <a:t> </a:t>
            </a:r>
          </a:p>
          <a:p>
            <a:pPr>
              <a:lnSpc>
                <a:spcPts val="3640"/>
              </a:lnSpc>
            </a:pPr>
          </a:p>
          <a:p>
            <a:pPr marL="561341" indent="-280670" lvl="1">
              <a:lnSpc>
                <a:spcPts val="3640"/>
              </a:lnSpc>
              <a:buFont typeface="Arial"/>
              <a:buChar char="•"/>
            </a:pPr>
            <a:r>
              <a:rPr lang="en-US" sz="2600">
                <a:solidFill>
                  <a:srgbClr val="000000"/>
                </a:solidFill>
                <a:latin typeface="Canva Sans Bold"/>
              </a:rPr>
              <a:t>Real-time Object Detection</a:t>
            </a:r>
          </a:p>
          <a:p>
            <a:pPr>
              <a:lnSpc>
                <a:spcPts val="3640"/>
              </a:lnSpc>
            </a:pPr>
          </a:p>
          <a:p>
            <a:pPr>
              <a:lnSpc>
                <a:spcPts val="3640"/>
              </a:lnSpc>
            </a:pPr>
          </a:p>
          <a:p>
            <a:pPr>
              <a:lnSpc>
                <a:spcPts val="3640"/>
              </a:lnSpc>
            </a:pPr>
          </a:p>
          <a:p>
            <a:pPr>
              <a:lnSpc>
                <a:spcPts val="3640"/>
              </a:lnSpc>
            </a:pPr>
          </a:p>
        </p:txBody>
      </p:sp>
      <p:grpSp>
        <p:nvGrpSpPr>
          <p:cNvPr name="Group 15" id="15"/>
          <p:cNvGrpSpPr/>
          <p:nvPr/>
        </p:nvGrpSpPr>
        <p:grpSpPr>
          <a:xfrm rot="0">
            <a:off x="9396974" y="3756184"/>
            <a:ext cx="5225605" cy="4741161"/>
            <a:chOff x="0" y="0"/>
            <a:chExt cx="1376291" cy="1248701"/>
          </a:xfrm>
        </p:grpSpPr>
        <p:sp>
          <p:nvSpPr>
            <p:cNvPr name="Freeform 16" id="16"/>
            <p:cNvSpPr/>
            <p:nvPr/>
          </p:nvSpPr>
          <p:spPr>
            <a:xfrm flipH="false" flipV="false" rot="0">
              <a:off x="0" y="0"/>
              <a:ext cx="1376291" cy="1248701"/>
            </a:xfrm>
            <a:custGeom>
              <a:avLst/>
              <a:gdLst/>
              <a:ahLst/>
              <a:cxnLst/>
              <a:rect r="r" b="b" t="t" l="l"/>
              <a:pathLst>
                <a:path h="1248701" w="1376291">
                  <a:moveTo>
                    <a:pt x="75558" y="0"/>
                  </a:moveTo>
                  <a:lnTo>
                    <a:pt x="1300733" y="0"/>
                  </a:lnTo>
                  <a:cubicBezTo>
                    <a:pt x="1320772" y="0"/>
                    <a:pt x="1339991" y="7961"/>
                    <a:pt x="1354160" y="22131"/>
                  </a:cubicBezTo>
                  <a:cubicBezTo>
                    <a:pt x="1368330" y="36300"/>
                    <a:pt x="1376291" y="55519"/>
                    <a:pt x="1376291" y="75558"/>
                  </a:cubicBezTo>
                  <a:lnTo>
                    <a:pt x="1376291" y="1173143"/>
                  </a:lnTo>
                  <a:cubicBezTo>
                    <a:pt x="1376291" y="1214872"/>
                    <a:pt x="1342462" y="1248701"/>
                    <a:pt x="1300733" y="1248701"/>
                  </a:cubicBezTo>
                  <a:lnTo>
                    <a:pt x="75558" y="1248701"/>
                  </a:lnTo>
                  <a:cubicBezTo>
                    <a:pt x="55519" y="1248701"/>
                    <a:pt x="36300" y="1240740"/>
                    <a:pt x="22131" y="1226570"/>
                  </a:cubicBezTo>
                  <a:cubicBezTo>
                    <a:pt x="7961" y="1212400"/>
                    <a:pt x="0" y="1193182"/>
                    <a:pt x="0" y="1173143"/>
                  </a:cubicBezTo>
                  <a:lnTo>
                    <a:pt x="0" y="75558"/>
                  </a:lnTo>
                  <a:cubicBezTo>
                    <a:pt x="0" y="55519"/>
                    <a:pt x="7961" y="36300"/>
                    <a:pt x="22131" y="22131"/>
                  </a:cubicBezTo>
                  <a:cubicBezTo>
                    <a:pt x="36300" y="7961"/>
                    <a:pt x="55519" y="0"/>
                    <a:pt x="75558" y="0"/>
                  </a:cubicBezTo>
                  <a:close/>
                </a:path>
              </a:pathLst>
            </a:custGeom>
            <a:solidFill>
              <a:srgbClr val="B8CDDB"/>
            </a:solidFill>
          </p:spPr>
        </p:sp>
        <p:sp>
          <p:nvSpPr>
            <p:cNvPr name="TextBox 17" id="17"/>
            <p:cNvSpPr txBox="true"/>
            <p:nvPr/>
          </p:nvSpPr>
          <p:spPr>
            <a:xfrm>
              <a:off x="0" y="9525"/>
              <a:ext cx="1376291" cy="1239176"/>
            </a:xfrm>
            <a:prstGeom prst="rect">
              <a:avLst/>
            </a:prstGeom>
          </p:spPr>
          <p:txBody>
            <a:bodyPr anchor="ctr" rtlCol="false" tIns="50800" lIns="50800" bIns="50800" rIns="50800"/>
            <a:lstStyle/>
            <a:p>
              <a:pPr algn="ctr">
                <a:lnSpc>
                  <a:spcPts val="2898"/>
                </a:lnSpc>
              </a:pPr>
            </a:p>
          </p:txBody>
        </p:sp>
      </p:grpSp>
      <p:sp>
        <p:nvSpPr>
          <p:cNvPr name="TextBox 18" id="18"/>
          <p:cNvSpPr txBox="true"/>
          <p:nvPr/>
        </p:nvSpPr>
        <p:spPr>
          <a:xfrm rot="0">
            <a:off x="9285751" y="4617546"/>
            <a:ext cx="5336828" cy="2734310"/>
          </a:xfrm>
          <a:prstGeom prst="rect">
            <a:avLst/>
          </a:prstGeom>
        </p:spPr>
        <p:txBody>
          <a:bodyPr anchor="t" rtlCol="false" tIns="0" lIns="0" bIns="0" rIns="0">
            <a:spAutoFit/>
          </a:bodyPr>
          <a:lstStyle/>
          <a:p>
            <a:pPr algn="l" marL="561341" indent="-280670" lvl="1">
              <a:lnSpc>
                <a:spcPts val="3640"/>
              </a:lnSpc>
              <a:spcBef>
                <a:spcPct val="0"/>
              </a:spcBef>
              <a:buFont typeface="Arial"/>
              <a:buChar char="•"/>
            </a:pPr>
            <a:r>
              <a:rPr lang="en-US" sz="2600" strike="noStrike" u="none">
                <a:solidFill>
                  <a:srgbClr val="000000"/>
                </a:solidFill>
                <a:latin typeface="Canva Sans Bold"/>
              </a:rPr>
              <a:t>Anomaly Detection</a:t>
            </a:r>
          </a:p>
          <a:p>
            <a:pPr algn="l">
              <a:lnSpc>
                <a:spcPts val="3640"/>
              </a:lnSpc>
              <a:spcBef>
                <a:spcPct val="0"/>
              </a:spcBef>
            </a:pPr>
          </a:p>
          <a:p>
            <a:pPr algn="l" marL="561341" indent="-280670" lvl="1">
              <a:lnSpc>
                <a:spcPts val="3640"/>
              </a:lnSpc>
              <a:spcBef>
                <a:spcPct val="0"/>
              </a:spcBef>
              <a:buFont typeface="Arial"/>
              <a:buChar char="•"/>
            </a:pPr>
            <a:r>
              <a:rPr lang="en-US" sz="2600" strike="noStrike" u="none">
                <a:solidFill>
                  <a:srgbClr val="000000"/>
                </a:solidFill>
                <a:latin typeface="Canva Sans Bold"/>
              </a:rPr>
              <a:t>Reduced Human Intervention</a:t>
            </a:r>
          </a:p>
          <a:p>
            <a:pPr algn="l">
              <a:lnSpc>
                <a:spcPts val="3640"/>
              </a:lnSpc>
              <a:spcBef>
                <a:spcPct val="0"/>
              </a:spcBef>
            </a:pPr>
          </a:p>
          <a:p>
            <a:pPr algn="l" marL="561341" indent="-280670" lvl="1">
              <a:lnSpc>
                <a:spcPts val="3640"/>
              </a:lnSpc>
              <a:spcBef>
                <a:spcPct val="0"/>
              </a:spcBef>
              <a:buFont typeface="Arial"/>
              <a:buChar char="•"/>
            </a:pPr>
            <a:r>
              <a:rPr lang="en-US" sz="2600" strike="noStrike" u="none">
                <a:solidFill>
                  <a:srgbClr val="000000"/>
                </a:solidFill>
                <a:latin typeface="Canva Sans Bold"/>
              </a:rPr>
              <a:t>Cost-Effective Solution</a:t>
            </a:r>
          </a:p>
          <a:p>
            <a:pPr algn="l">
              <a:lnSpc>
                <a:spcPts val="3640"/>
              </a:lnSpc>
              <a:spcBef>
                <a:spcPct val="0"/>
              </a:spcBef>
            </a:pPr>
          </a:p>
        </p:txBody>
      </p:sp>
    </p:spTree>
  </p:cSld>
  <p:clrMapOvr>
    <a:masterClrMapping/>
  </p:clrMapOvr>
  <p:transition spd="fast">
    <p:wipe dir="r"/>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grpSp>
        <p:nvGrpSpPr>
          <p:cNvPr name="Group 3" id="3"/>
          <p:cNvGrpSpPr/>
          <p:nvPr/>
        </p:nvGrpSpPr>
        <p:grpSpPr>
          <a:xfrm rot="0">
            <a:off x="1214591" y="1856163"/>
            <a:ext cx="15858819" cy="7564432"/>
            <a:chOff x="0" y="0"/>
            <a:chExt cx="4176808" cy="1992278"/>
          </a:xfrm>
        </p:grpSpPr>
        <p:sp>
          <p:nvSpPr>
            <p:cNvPr name="Freeform 4" id="4"/>
            <p:cNvSpPr/>
            <p:nvPr/>
          </p:nvSpPr>
          <p:spPr>
            <a:xfrm flipH="false" flipV="false" rot="0">
              <a:off x="0" y="0"/>
              <a:ext cx="4176808" cy="1992278"/>
            </a:xfrm>
            <a:custGeom>
              <a:avLst/>
              <a:gdLst/>
              <a:ahLst/>
              <a:cxnLst/>
              <a:rect r="r" b="b" t="t" l="l"/>
              <a:pathLst>
                <a:path h="1992278" w="4176808">
                  <a:moveTo>
                    <a:pt x="24897" y="0"/>
                  </a:moveTo>
                  <a:lnTo>
                    <a:pt x="4151911" y="0"/>
                  </a:lnTo>
                  <a:cubicBezTo>
                    <a:pt x="4165662" y="0"/>
                    <a:pt x="4176808" y="11147"/>
                    <a:pt x="4176808" y="24897"/>
                  </a:cubicBezTo>
                  <a:lnTo>
                    <a:pt x="4176808" y="1967381"/>
                  </a:lnTo>
                  <a:cubicBezTo>
                    <a:pt x="4176808" y="1981132"/>
                    <a:pt x="4165662" y="1992278"/>
                    <a:pt x="4151911" y="1992278"/>
                  </a:cubicBezTo>
                  <a:lnTo>
                    <a:pt x="24897" y="1992278"/>
                  </a:lnTo>
                  <a:cubicBezTo>
                    <a:pt x="18294" y="1992278"/>
                    <a:pt x="11961" y="1989655"/>
                    <a:pt x="7292" y="1984986"/>
                  </a:cubicBezTo>
                  <a:cubicBezTo>
                    <a:pt x="2623" y="1980317"/>
                    <a:pt x="0" y="1973985"/>
                    <a:pt x="0" y="1967381"/>
                  </a:cubicBezTo>
                  <a:lnTo>
                    <a:pt x="0" y="24897"/>
                  </a:lnTo>
                  <a:cubicBezTo>
                    <a:pt x="0" y="18294"/>
                    <a:pt x="2623" y="11961"/>
                    <a:pt x="7292" y="7292"/>
                  </a:cubicBezTo>
                  <a:cubicBezTo>
                    <a:pt x="11961" y="2623"/>
                    <a:pt x="18294" y="0"/>
                    <a:pt x="24897" y="0"/>
                  </a:cubicBezTo>
                  <a:close/>
                </a:path>
              </a:pathLst>
            </a:custGeom>
            <a:solidFill>
              <a:srgbClr val="B8CDDB"/>
            </a:solidFill>
          </p:spPr>
        </p:sp>
        <p:sp>
          <p:nvSpPr>
            <p:cNvPr name="TextBox 5" id="5"/>
            <p:cNvSpPr txBox="true"/>
            <p:nvPr/>
          </p:nvSpPr>
          <p:spPr>
            <a:xfrm>
              <a:off x="0" y="9525"/>
              <a:ext cx="4176808" cy="1982753"/>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5"/>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6"/>
            <a:stretch>
              <a:fillRect l="0" t="0" r="0" b="0"/>
            </a:stretch>
          </a:blipFill>
        </p:spPr>
      </p:sp>
      <p:sp>
        <p:nvSpPr>
          <p:cNvPr name="TextBox 10" id="10"/>
          <p:cNvSpPr txBox="true"/>
          <p:nvPr/>
        </p:nvSpPr>
        <p:spPr>
          <a:xfrm rot="0">
            <a:off x="5148828" y="-56107"/>
            <a:ext cx="7990345" cy="2035169"/>
          </a:xfrm>
          <a:prstGeom prst="rect">
            <a:avLst/>
          </a:prstGeom>
        </p:spPr>
        <p:txBody>
          <a:bodyPr anchor="t" rtlCol="false" tIns="0" lIns="0" bIns="0" rIns="0">
            <a:spAutoFit/>
          </a:bodyPr>
          <a:lstStyle/>
          <a:p>
            <a:pPr algn="ctr" marL="0" indent="0" lvl="0">
              <a:lnSpc>
                <a:spcPts val="16375"/>
              </a:lnSpc>
              <a:spcBef>
                <a:spcPct val="0"/>
              </a:spcBef>
            </a:pPr>
            <a:r>
              <a:rPr lang="en-US" sz="12500">
                <a:solidFill>
                  <a:srgbClr val="404040"/>
                </a:solidFill>
                <a:latin typeface="Hibernate"/>
              </a:rPr>
              <a:t>BEFORE WE DIVE IN</a:t>
            </a:r>
          </a:p>
        </p:txBody>
      </p:sp>
      <p:sp>
        <p:nvSpPr>
          <p:cNvPr name="TextBox 11" id="11"/>
          <p:cNvSpPr txBox="true"/>
          <p:nvPr/>
        </p:nvSpPr>
        <p:spPr>
          <a:xfrm rot="0">
            <a:off x="1852345" y="3040039"/>
            <a:ext cx="14583311" cy="5678805"/>
          </a:xfrm>
          <a:prstGeom prst="rect">
            <a:avLst/>
          </a:prstGeom>
        </p:spPr>
        <p:txBody>
          <a:bodyPr anchor="t" rtlCol="false" tIns="0" lIns="0" bIns="0" rIns="0">
            <a:spAutoFit/>
          </a:bodyPr>
          <a:lstStyle/>
          <a:p>
            <a:pPr>
              <a:lnSpc>
                <a:spcPts val="4759"/>
              </a:lnSpc>
            </a:pPr>
            <a:r>
              <a:rPr lang="en-US" sz="3399">
                <a:solidFill>
                  <a:srgbClr val="404040"/>
                </a:solidFill>
                <a:latin typeface="Montserrat"/>
              </a:rPr>
              <a:t>Let's discuss cutting-edge tools that can give a great explanation to the tech we use.</a:t>
            </a:r>
          </a:p>
          <a:p>
            <a:pPr marL="690881" indent="-345440" lvl="1">
              <a:lnSpc>
                <a:spcPts val="4480"/>
              </a:lnSpc>
              <a:buFont typeface="Arial"/>
              <a:buChar char="•"/>
            </a:pPr>
            <a:r>
              <a:rPr lang="en-US" sz="3200">
                <a:solidFill>
                  <a:srgbClr val="404040"/>
                </a:solidFill>
                <a:latin typeface="Montserrat"/>
              </a:rPr>
              <a:t>Machine Learning</a:t>
            </a:r>
          </a:p>
          <a:p>
            <a:pPr marL="690881" indent="-345440" lvl="1">
              <a:lnSpc>
                <a:spcPts val="4480"/>
              </a:lnSpc>
              <a:buFont typeface="Arial"/>
              <a:buChar char="•"/>
            </a:pPr>
            <a:r>
              <a:rPr lang="en-US" sz="3200">
                <a:solidFill>
                  <a:srgbClr val="404040"/>
                </a:solidFill>
                <a:latin typeface="Montserrat"/>
              </a:rPr>
              <a:t>Computer Vision</a:t>
            </a:r>
          </a:p>
          <a:p>
            <a:pPr marL="690881" indent="-345440" lvl="1">
              <a:lnSpc>
                <a:spcPts val="4480"/>
              </a:lnSpc>
              <a:buFont typeface="Arial"/>
              <a:buChar char="•"/>
            </a:pPr>
            <a:r>
              <a:rPr lang="en-US" sz="3200">
                <a:solidFill>
                  <a:srgbClr val="404040"/>
                </a:solidFill>
                <a:latin typeface="Montserrat"/>
              </a:rPr>
              <a:t>TensorFlow Lite</a:t>
            </a:r>
          </a:p>
          <a:p>
            <a:pPr marL="690881" indent="-345440" lvl="1">
              <a:lnSpc>
                <a:spcPts val="4480"/>
              </a:lnSpc>
              <a:buFont typeface="Arial"/>
              <a:buChar char="•"/>
            </a:pPr>
            <a:r>
              <a:rPr lang="en-US" sz="3200">
                <a:solidFill>
                  <a:srgbClr val="404040"/>
                </a:solidFill>
                <a:latin typeface="Montserrat"/>
              </a:rPr>
              <a:t>Open CV</a:t>
            </a:r>
          </a:p>
          <a:p>
            <a:pPr marL="690881" indent="-345440" lvl="1">
              <a:lnSpc>
                <a:spcPts val="4480"/>
              </a:lnSpc>
              <a:buFont typeface="Arial"/>
              <a:buChar char="•"/>
            </a:pPr>
            <a:r>
              <a:rPr lang="en-US" sz="3200">
                <a:solidFill>
                  <a:srgbClr val="404040"/>
                </a:solidFill>
                <a:latin typeface="Montserrat"/>
              </a:rPr>
              <a:t>TPU</a:t>
            </a:r>
          </a:p>
          <a:p>
            <a:pPr marL="690881" indent="-345440" lvl="1">
              <a:lnSpc>
                <a:spcPts val="4480"/>
              </a:lnSpc>
              <a:buFont typeface="Arial"/>
              <a:buChar char="•"/>
            </a:pPr>
            <a:r>
              <a:rPr lang="en-US" sz="3200">
                <a:solidFill>
                  <a:srgbClr val="404040"/>
                </a:solidFill>
                <a:latin typeface="Montserrat"/>
              </a:rPr>
              <a:t>Real-time image detection module</a:t>
            </a:r>
          </a:p>
          <a:p>
            <a:pPr>
              <a:lnSpc>
                <a:spcPts val="4480"/>
              </a:lnSpc>
            </a:pPr>
          </a:p>
          <a:p>
            <a:pPr algn="ctr">
              <a:lnSpc>
                <a:spcPts val="4480"/>
              </a:lnSpc>
              <a:spcBef>
                <a:spcPct val="0"/>
              </a:spcBef>
            </a:pPr>
          </a:p>
        </p:txBody>
      </p:sp>
      <p:sp>
        <p:nvSpPr>
          <p:cNvPr name="Freeform 12" id="12"/>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Tree>
  </p:cSld>
  <p:clrMapOvr>
    <a:masterClrMapping/>
  </p:clrMapOvr>
  <p:transition spd="fast">
    <p:wipe dir="r"/>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alphaModFix amt="19999"/>
            </a:blip>
            <a:stretch>
              <a:fillRect l="0" t="0" r="0" b="0"/>
            </a:stretch>
          </a:blipFill>
        </p:spPr>
      </p:sp>
      <p:sp>
        <p:nvSpPr>
          <p:cNvPr name="Freeform 4" id="4"/>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5" id="5"/>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5"/>
            <a:stretch>
              <a:fillRect l="0" t="0" r="0" b="0"/>
            </a:stretch>
          </a:blipFill>
        </p:spPr>
      </p:sp>
      <p:sp>
        <p:nvSpPr>
          <p:cNvPr name="Freeform 6" id="6"/>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6"/>
            <a:stretch>
              <a:fillRect l="0" t="0" r="0" b="0"/>
            </a:stretch>
          </a:blipFill>
        </p:spPr>
      </p:sp>
      <p:sp>
        <p:nvSpPr>
          <p:cNvPr name="Freeform 7" id="7"/>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TextBox 8" id="8"/>
          <p:cNvSpPr txBox="true"/>
          <p:nvPr/>
        </p:nvSpPr>
        <p:spPr>
          <a:xfrm rot="0">
            <a:off x="1139128" y="2343141"/>
            <a:ext cx="9984353" cy="4950162"/>
          </a:xfrm>
          <a:prstGeom prst="rect">
            <a:avLst/>
          </a:prstGeom>
        </p:spPr>
        <p:txBody>
          <a:bodyPr anchor="t" rtlCol="false" tIns="0" lIns="0" bIns="0" rIns="0">
            <a:spAutoFit/>
          </a:bodyPr>
          <a:lstStyle/>
          <a:p>
            <a:pPr marL="671822" indent="-335911" lvl="1">
              <a:lnSpc>
                <a:spcPts val="4356"/>
              </a:lnSpc>
              <a:buFont typeface="Arial"/>
              <a:buChar char="•"/>
            </a:pPr>
            <a:r>
              <a:rPr lang="en-US" sz="3111">
                <a:solidFill>
                  <a:srgbClr val="404040"/>
                </a:solidFill>
                <a:latin typeface="Canva Sans"/>
              </a:rPr>
              <a:t>We use machine learning models and techniques to empowers computers to learn patterns and make decisions without explicit programming.</a:t>
            </a:r>
          </a:p>
          <a:p>
            <a:pPr marL="671822" indent="-335911" lvl="1">
              <a:lnSpc>
                <a:spcPts val="4356"/>
              </a:lnSpc>
              <a:buFont typeface="Arial"/>
              <a:buChar char="•"/>
            </a:pPr>
            <a:r>
              <a:rPr lang="en-US" sz="3111">
                <a:solidFill>
                  <a:srgbClr val="404040"/>
                </a:solidFill>
                <a:latin typeface="Canva Sans"/>
              </a:rPr>
              <a:t>Convolutional Neural Networks (CNNs) and Recurrent Neural Networks (RNNs) are prominent architectures within deep Learning, enabling breakthroughs in computer vision, natural language processing, and other complex tasks.</a:t>
            </a:r>
          </a:p>
        </p:txBody>
      </p:sp>
      <p:sp>
        <p:nvSpPr>
          <p:cNvPr name="Freeform 9" id="9"/>
          <p:cNvSpPr/>
          <p:nvPr/>
        </p:nvSpPr>
        <p:spPr>
          <a:xfrm flipH="false" flipV="false" rot="0">
            <a:off x="11230030" y="2092937"/>
            <a:ext cx="6838765" cy="4193634"/>
          </a:xfrm>
          <a:custGeom>
            <a:avLst/>
            <a:gdLst/>
            <a:ahLst/>
            <a:cxnLst/>
            <a:rect r="r" b="b" t="t" l="l"/>
            <a:pathLst>
              <a:path h="4193634" w="6838765">
                <a:moveTo>
                  <a:pt x="0" y="0"/>
                </a:moveTo>
                <a:lnTo>
                  <a:pt x="6838765" y="0"/>
                </a:lnTo>
                <a:lnTo>
                  <a:pt x="6838765" y="4193634"/>
                </a:lnTo>
                <a:lnTo>
                  <a:pt x="0" y="4193634"/>
                </a:lnTo>
                <a:lnTo>
                  <a:pt x="0" y="0"/>
                </a:lnTo>
                <a:close/>
              </a:path>
            </a:pathLst>
          </a:custGeom>
          <a:blipFill>
            <a:blip r:embed="rId7"/>
            <a:stretch>
              <a:fillRect l="0" t="0" r="0" b="0"/>
            </a:stretch>
          </a:blipFill>
        </p:spPr>
      </p:sp>
      <p:sp>
        <p:nvSpPr>
          <p:cNvPr name="TextBox 10" id="10"/>
          <p:cNvSpPr txBox="true"/>
          <p:nvPr/>
        </p:nvSpPr>
        <p:spPr>
          <a:xfrm rot="0">
            <a:off x="1028700" y="952500"/>
            <a:ext cx="113630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HOW MACHINE LEARNING INFLUENCE OUR PROJECT ?</a:t>
            </a:r>
          </a:p>
        </p:txBody>
      </p:sp>
      <p:sp>
        <p:nvSpPr>
          <p:cNvPr name="TextBox 11" id="11"/>
          <p:cNvSpPr txBox="true"/>
          <p:nvPr/>
        </p:nvSpPr>
        <p:spPr>
          <a:xfrm rot="0">
            <a:off x="1139128" y="7315191"/>
            <a:ext cx="16929666" cy="2187912"/>
          </a:xfrm>
          <a:prstGeom prst="rect">
            <a:avLst/>
          </a:prstGeom>
        </p:spPr>
        <p:txBody>
          <a:bodyPr anchor="t" rtlCol="false" tIns="0" lIns="0" bIns="0" rIns="0">
            <a:spAutoFit/>
          </a:bodyPr>
          <a:lstStyle/>
          <a:p>
            <a:pPr algn="l" marL="671822" indent="-335911" lvl="1">
              <a:lnSpc>
                <a:spcPts val="4356"/>
              </a:lnSpc>
              <a:spcBef>
                <a:spcPct val="0"/>
              </a:spcBef>
              <a:buFont typeface="Arial"/>
              <a:buChar char="•"/>
            </a:pPr>
            <a:r>
              <a:rPr lang="en-US" sz="3111" strike="noStrike" u="none">
                <a:solidFill>
                  <a:srgbClr val="404040"/>
                </a:solidFill>
                <a:latin typeface="Canva Sans"/>
              </a:rPr>
              <a:t>ML provides the foundation for AI's decision-making capabilities, while DL enhances the depth and complexity of these decisions. AI, in turn, fuels the broader vision of creating intelligent systems capable of adaptive Learning, reasoning, and problem-solving.</a:t>
            </a:r>
          </a:p>
        </p:txBody>
      </p:sp>
    </p:spTree>
  </p:cSld>
  <p:clrMapOvr>
    <a:masterClrMapping/>
  </p:clrMapOvr>
  <p:transition spd="fast">
    <p:wipe dir="d"/>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grpSp>
        <p:nvGrpSpPr>
          <p:cNvPr name="Group 3" id="3"/>
          <p:cNvGrpSpPr/>
          <p:nvPr/>
        </p:nvGrpSpPr>
        <p:grpSpPr>
          <a:xfrm rot="0">
            <a:off x="1214591" y="1938672"/>
            <a:ext cx="15858819" cy="7564432"/>
            <a:chOff x="0" y="0"/>
            <a:chExt cx="4176808" cy="1992278"/>
          </a:xfrm>
        </p:grpSpPr>
        <p:sp>
          <p:nvSpPr>
            <p:cNvPr name="Freeform 4" id="4"/>
            <p:cNvSpPr/>
            <p:nvPr/>
          </p:nvSpPr>
          <p:spPr>
            <a:xfrm flipH="false" flipV="false" rot="0">
              <a:off x="0" y="0"/>
              <a:ext cx="4176808" cy="1992278"/>
            </a:xfrm>
            <a:custGeom>
              <a:avLst/>
              <a:gdLst/>
              <a:ahLst/>
              <a:cxnLst/>
              <a:rect r="r" b="b" t="t" l="l"/>
              <a:pathLst>
                <a:path h="1992278" w="4176808">
                  <a:moveTo>
                    <a:pt x="24897" y="0"/>
                  </a:moveTo>
                  <a:lnTo>
                    <a:pt x="4151911" y="0"/>
                  </a:lnTo>
                  <a:cubicBezTo>
                    <a:pt x="4165662" y="0"/>
                    <a:pt x="4176808" y="11147"/>
                    <a:pt x="4176808" y="24897"/>
                  </a:cubicBezTo>
                  <a:lnTo>
                    <a:pt x="4176808" y="1967381"/>
                  </a:lnTo>
                  <a:cubicBezTo>
                    <a:pt x="4176808" y="1981132"/>
                    <a:pt x="4165662" y="1992278"/>
                    <a:pt x="4151911" y="1992278"/>
                  </a:cubicBezTo>
                  <a:lnTo>
                    <a:pt x="24897" y="1992278"/>
                  </a:lnTo>
                  <a:cubicBezTo>
                    <a:pt x="18294" y="1992278"/>
                    <a:pt x="11961" y="1989655"/>
                    <a:pt x="7292" y="1984986"/>
                  </a:cubicBezTo>
                  <a:cubicBezTo>
                    <a:pt x="2623" y="1980317"/>
                    <a:pt x="0" y="1973985"/>
                    <a:pt x="0" y="1967381"/>
                  </a:cubicBezTo>
                  <a:lnTo>
                    <a:pt x="0" y="24897"/>
                  </a:lnTo>
                  <a:cubicBezTo>
                    <a:pt x="0" y="18294"/>
                    <a:pt x="2623" y="11961"/>
                    <a:pt x="7292" y="7292"/>
                  </a:cubicBezTo>
                  <a:cubicBezTo>
                    <a:pt x="11961" y="2623"/>
                    <a:pt x="18294" y="0"/>
                    <a:pt x="24897" y="0"/>
                  </a:cubicBezTo>
                  <a:close/>
                </a:path>
              </a:pathLst>
            </a:custGeom>
            <a:solidFill>
              <a:srgbClr val="B8CDDB"/>
            </a:solidFill>
          </p:spPr>
        </p:sp>
        <p:sp>
          <p:nvSpPr>
            <p:cNvPr name="TextBox 5" id="5"/>
            <p:cNvSpPr txBox="true"/>
            <p:nvPr/>
          </p:nvSpPr>
          <p:spPr>
            <a:xfrm>
              <a:off x="0" y="9525"/>
              <a:ext cx="4176808" cy="1982753"/>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5"/>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6"/>
            <a:stretch>
              <a:fillRect l="0" t="0" r="0" b="0"/>
            </a:stretch>
          </a:blipFill>
        </p:spPr>
      </p:sp>
      <p:sp>
        <p:nvSpPr>
          <p:cNvPr name="TextBox 10" id="10"/>
          <p:cNvSpPr txBox="true"/>
          <p:nvPr/>
        </p:nvSpPr>
        <p:spPr>
          <a:xfrm rot="0">
            <a:off x="2454636" y="420382"/>
            <a:ext cx="131897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COMPUTER VISION</a:t>
            </a:r>
          </a:p>
        </p:txBody>
      </p:sp>
      <p:sp>
        <p:nvSpPr>
          <p:cNvPr name="Freeform 11" id="11"/>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TextBox 12" id="12"/>
          <p:cNvSpPr txBox="true"/>
          <p:nvPr/>
        </p:nvSpPr>
        <p:spPr>
          <a:xfrm rot="0">
            <a:off x="1715421" y="3394896"/>
            <a:ext cx="14607713" cy="4864735"/>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404040"/>
                </a:solidFill>
                <a:latin typeface="Canva Sans"/>
              </a:rPr>
              <a:t>Convolutional Neural Networks (CNNs) have been instrumental in advancing computer vision, particularly in tasks such as image classification, object detection, and facial recognition.</a:t>
            </a:r>
          </a:p>
          <a:p>
            <a:pPr marL="669291" indent="-334646" lvl="1">
              <a:lnSpc>
                <a:spcPts val="4340"/>
              </a:lnSpc>
              <a:buFont typeface="Arial"/>
              <a:buChar char="•"/>
            </a:pPr>
            <a:r>
              <a:rPr lang="en-US" sz="3100">
                <a:solidFill>
                  <a:srgbClr val="404040"/>
                </a:solidFill>
                <a:latin typeface="Canva Sans"/>
              </a:rPr>
              <a:t>Facial recognition is another significant application involving identifying and verifying individuals based on facial features, which is widely used in security systems and social media tagging.</a:t>
            </a:r>
          </a:p>
          <a:p>
            <a:pPr marL="669291" indent="-334646" lvl="1">
              <a:lnSpc>
                <a:spcPts val="4340"/>
              </a:lnSpc>
              <a:buFont typeface="Arial"/>
              <a:buChar char="•"/>
            </a:pPr>
            <a:r>
              <a:rPr lang="en-US" sz="3100">
                <a:solidFill>
                  <a:srgbClr val="404040"/>
                </a:solidFill>
                <a:latin typeface="Canva Sans"/>
              </a:rPr>
              <a:t>As computer vision technologies advance, their integration into various industries and applications reshapes how we interact with and extract insights from the visible world.</a:t>
            </a:r>
          </a:p>
        </p:txBody>
      </p:sp>
    </p:spTree>
  </p:cSld>
  <p:clrMapOvr>
    <a:masterClrMapping/>
  </p:clrMapOvr>
  <p:transition spd="fast">
    <p:wipe dir="d"/>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stretch>
              <a:fillRect l="0" t="0" r="0" b="0"/>
            </a:stretch>
          </a:blipFill>
        </p:spPr>
      </p:sp>
      <p:sp>
        <p:nvSpPr>
          <p:cNvPr name="Freeform 4" id="4"/>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5" id="5"/>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5"/>
            <a:stretch>
              <a:fillRect l="0" t="0" r="0" b="0"/>
            </a:stretch>
          </a:blipFill>
        </p:spPr>
      </p:sp>
      <p:sp>
        <p:nvSpPr>
          <p:cNvPr name="Freeform 6" id="6"/>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6"/>
            <a:stretch>
              <a:fillRect l="0" t="0" r="0" b="0"/>
            </a:stretch>
          </a:blipFill>
        </p:spPr>
      </p:sp>
      <p:sp>
        <p:nvSpPr>
          <p:cNvPr name="TextBox 7" id="7"/>
          <p:cNvSpPr txBox="true"/>
          <p:nvPr/>
        </p:nvSpPr>
        <p:spPr>
          <a:xfrm rot="0">
            <a:off x="149970" y="1370744"/>
            <a:ext cx="131897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WHAT’S REAL-TIME IMAGE DETECTION MODULE ?</a:t>
            </a:r>
          </a:p>
        </p:txBody>
      </p:sp>
      <p:sp>
        <p:nvSpPr>
          <p:cNvPr name="Freeform 8" id="8"/>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TextBox 9" id="9"/>
          <p:cNvSpPr txBox="true"/>
          <p:nvPr/>
        </p:nvSpPr>
        <p:spPr>
          <a:xfrm rot="0">
            <a:off x="1028700" y="3675482"/>
            <a:ext cx="15703111" cy="2166067"/>
          </a:xfrm>
          <a:prstGeom prst="rect">
            <a:avLst/>
          </a:prstGeom>
        </p:spPr>
        <p:txBody>
          <a:bodyPr anchor="t" rtlCol="false" tIns="0" lIns="0" bIns="0" rIns="0">
            <a:spAutoFit/>
          </a:bodyPr>
          <a:lstStyle/>
          <a:p>
            <a:pPr>
              <a:lnSpc>
                <a:spcPts val="4344"/>
              </a:lnSpc>
            </a:pPr>
            <a:r>
              <a:rPr lang="en-US" sz="3103">
                <a:solidFill>
                  <a:srgbClr val="404040"/>
                </a:solidFill>
                <a:latin typeface="Canva Sans"/>
              </a:rPr>
              <a:t>Given an image or a video stream, an object detection model can identify which of a known set of objects might be present and provide information about their positions within the image.</a:t>
            </a:r>
          </a:p>
          <a:p>
            <a:pPr>
              <a:lnSpc>
                <a:spcPts val="4344"/>
              </a:lnSpc>
            </a:pPr>
          </a:p>
        </p:txBody>
      </p:sp>
    </p:spTree>
  </p:cSld>
  <p:clrMapOvr>
    <a:masterClrMapping/>
  </p:clrMapOvr>
  <p:transition spd="fast">
    <p:wipe dir="d"/>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grpSp>
        <p:nvGrpSpPr>
          <p:cNvPr name="Group 3" id="3"/>
          <p:cNvGrpSpPr/>
          <p:nvPr/>
        </p:nvGrpSpPr>
        <p:grpSpPr>
          <a:xfrm rot="0">
            <a:off x="1214591" y="1979062"/>
            <a:ext cx="15858819" cy="7564432"/>
            <a:chOff x="0" y="0"/>
            <a:chExt cx="4176808" cy="1992278"/>
          </a:xfrm>
        </p:grpSpPr>
        <p:sp>
          <p:nvSpPr>
            <p:cNvPr name="Freeform 4" id="4"/>
            <p:cNvSpPr/>
            <p:nvPr/>
          </p:nvSpPr>
          <p:spPr>
            <a:xfrm flipH="false" flipV="false" rot="0">
              <a:off x="0" y="0"/>
              <a:ext cx="4176808" cy="1992278"/>
            </a:xfrm>
            <a:custGeom>
              <a:avLst/>
              <a:gdLst/>
              <a:ahLst/>
              <a:cxnLst/>
              <a:rect r="r" b="b" t="t" l="l"/>
              <a:pathLst>
                <a:path h="1992278" w="4176808">
                  <a:moveTo>
                    <a:pt x="24897" y="0"/>
                  </a:moveTo>
                  <a:lnTo>
                    <a:pt x="4151911" y="0"/>
                  </a:lnTo>
                  <a:cubicBezTo>
                    <a:pt x="4165662" y="0"/>
                    <a:pt x="4176808" y="11147"/>
                    <a:pt x="4176808" y="24897"/>
                  </a:cubicBezTo>
                  <a:lnTo>
                    <a:pt x="4176808" y="1967381"/>
                  </a:lnTo>
                  <a:cubicBezTo>
                    <a:pt x="4176808" y="1981132"/>
                    <a:pt x="4165662" y="1992278"/>
                    <a:pt x="4151911" y="1992278"/>
                  </a:cubicBezTo>
                  <a:lnTo>
                    <a:pt x="24897" y="1992278"/>
                  </a:lnTo>
                  <a:cubicBezTo>
                    <a:pt x="18294" y="1992278"/>
                    <a:pt x="11961" y="1989655"/>
                    <a:pt x="7292" y="1984986"/>
                  </a:cubicBezTo>
                  <a:cubicBezTo>
                    <a:pt x="2623" y="1980317"/>
                    <a:pt x="0" y="1973985"/>
                    <a:pt x="0" y="1967381"/>
                  </a:cubicBezTo>
                  <a:lnTo>
                    <a:pt x="0" y="24897"/>
                  </a:lnTo>
                  <a:cubicBezTo>
                    <a:pt x="0" y="18294"/>
                    <a:pt x="2623" y="11961"/>
                    <a:pt x="7292" y="7292"/>
                  </a:cubicBezTo>
                  <a:cubicBezTo>
                    <a:pt x="11961" y="2623"/>
                    <a:pt x="18294" y="0"/>
                    <a:pt x="24897" y="0"/>
                  </a:cubicBezTo>
                  <a:close/>
                </a:path>
              </a:pathLst>
            </a:custGeom>
            <a:solidFill>
              <a:srgbClr val="B8CDDB"/>
            </a:solidFill>
          </p:spPr>
        </p:sp>
        <p:sp>
          <p:nvSpPr>
            <p:cNvPr name="TextBox 5" id="5"/>
            <p:cNvSpPr txBox="true"/>
            <p:nvPr/>
          </p:nvSpPr>
          <p:spPr>
            <a:xfrm>
              <a:off x="0" y="9525"/>
              <a:ext cx="4176808" cy="1982753"/>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8" id="8"/>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5"/>
            <a:stretch>
              <a:fillRect l="0" t="0" r="0" b="0"/>
            </a:stretch>
          </a:blipFill>
        </p:spPr>
      </p:sp>
      <p:sp>
        <p:nvSpPr>
          <p:cNvPr name="TextBox 9" id="9"/>
          <p:cNvSpPr txBox="true"/>
          <p:nvPr/>
        </p:nvSpPr>
        <p:spPr>
          <a:xfrm rot="0">
            <a:off x="2454636" y="420382"/>
            <a:ext cx="131897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TENSORFLOWLITE</a:t>
            </a:r>
          </a:p>
        </p:txBody>
      </p:sp>
      <p:sp>
        <p:nvSpPr>
          <p:cNvPr name="Freeform 10" id="10"/>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TextBox 11" id="11"/>
          <p:cNvSpPr txBox="true"/>
          <p:nvPr/>
        </p:nvSpPr>
        <p:spPr>
          <a:xfrm rot="0">
            <a:off x="1760209" y="2921790"/>
            <a:ext cx="14767581" cy="5631351"/>
          </a:xfrm>
          <a:prstGeom prst="rect">
            <a:avLst/>
          </a:prstGeom>
        </p:spPr>
        <p:txBody>
          <a:bodyPr anchor="t" rtlCol="false" tIns="0" lIns="0" bIns="0" rIns="0">
            <a:spAutoFit/>
          </a:bodyPr>
          <a:lstStyle/>
          <a:p>
            <a:pPr marL="630052" indent="-315026" lvl="1">
              <a:lnSpc>
                <a:spcPts val="4085"/>
              </a:lnSpc>
              <a:buFont typeface="Arial"/>
              <a:buChar char="•"/>
            </a:pPr>
            <a:r>
              <a:rPr lang="en-US" sz="2918">
                <a:solidFill>
                  <a:srgbClr val="404040"/>
                </a:solidFill>
                <a:latin typeface="Canva Sans"/>
              </a:rPr>
              <a:t>TensorFlow Lite is a lightweight and mobile-friendly version of the TensorFlow machine learning framework. It is specifically designed to deploy machine learning models on mobile and embedded devices, making it well-suited for mobile apps, Internet of Things (IoT) devices, and edge computing scenarios.</a:t>
            </a:r>
          </a:p>
          <a:p>
            <a:pPr marL="630052" indent="-315026" lvl="1">
              <a:lnSpc>
                <a:spcPts val="4085"/>
              </a:lnSpc>
              <a:buFont typeface="Arial"/>
              <a:buChar char="•"/>
            </a:pPr>
            <a:r>
              <a:rPr lang="en-US" sz="2918">
                <a:solidFill>
                  <a:srgbClr val="404040"/>
                </a:solidFill>
                <a:latin typeface="Canva Sans"/>
              </a:rPr>
              <a:t>One of the key features of TensorFlow Lite is its optimization for resource-constrained environments.</a:t>
            </a:r>
          </a:p>
          <a:p>
            <a:pPr marL="630052" indent="-315026" lvl="1">
              <a:lnSpc>
                <a:spcPts val="4085"/>
              </a:lnSpc>
              <a:buFont typeface="Arial"/>
              <a:buChar char="•"/>
            </a:pPr>
            <a:r>
              <a:rPr lang="en-US" sz="2918">
                <a:solidFill>
                  <a:srgbClr val="404040"/>
                </a:solidFill>
                <a:latin typeface="Canva Sans"/>
              </a:rPr>
              <a:t>Furthermore, TensorFlow Lite integrates with other TensorFlow tools, allowing developers to train and fine-tune models using the full TensorFlow framework and then deploy the optimized models to mobile and embedded devices using TensorFlow Lite.                                        </a:t>
            </a:r>
          </a:p>
          <a:p>
            <a:pPr marL="630052" indent="-315026" lvl="1">
              <a:lnSpc>
                <a:spcPts val="4085"/>
              </a:lnSpc>
              <a:buFont typeface="Arial"/>
              <a:buChar char="•"/>
            </a:pPr>
          </a:p>
        </p:txBody>
      </p:sp>
      <p:sp>
        <p:nvSpPr>
          <p:cNvPr name="Freeform 12" id="12"/>
          <p:cNvSpPr/>
          <p:nvPr/>
        </p:nvSpPr>
        <p:spPr>
          <a:xfrm flipH="false" flipV="false" rot="0">
            <a:off x="15519995" y="481520"/>
            <a:ext cx="2015590" cy="2158597"/>
          </a:xfrm>
          <a:custGeom>
            <a:avLst/>
            <a:gdLst/>
            <a:ahLst/>
            <a:cxnLst/>
            <a:rect r="r" b="b" t="t" l="l"/>
            <a:pathLst>
              <a:path h="2158597" w="2015590">
                <a:moveTo>
                  <a:pt x="0" y="0"/>
                </a:moveTo>
                <a:lnTo>
                  <a:pt x="2015591" y="0"/>
                </a:lnTo>
                <a:lnTo>
                  <a:pt x="2015591" y="2158597"/>
                </a:lnTo>
                <a:lnTo>
                  <a:pt x="0" y="21585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wipe dir="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grpSp>
        <p:nvGrpSpPr>
          <p:cNvPr name="Group 3" id="3"/>
          <p:cNvGrpSpPr/>
          <p:nvPr/>
        </p:nvGrpSpPr>
        <p:grpSpPr>
          <a:xfrm rot="0">
            <a:off x="2973535" y="5143500"/>
            <a:ext cx="12340930" cy="3734842"/>
            <a:chOff x="0" y="0"/>
            <a:chExt cx="3250286" cy="983662"/>
          </a:xfrm>
        </p:grpSpPr>
        <p:sp>
          <p:nvSpPr>
            <p:cNvPr name="Freeform 4" id="4"/>
            <p:cNvSpPr/>
            <p:nvPr/>
          </p:nvSpPr>
          <p:spPr>
            <a:xfrm flipH="false" flipV="false" rot="0">
              <a:off x="0" y="0"/>
              <a:ext cx="3250286" cy="983662"/>
            </a:xfrm>
            <a:custGeom>
              <a:avLst/>
              <a:gdLst/>
              <a:ahLst/>
              <a:cxnLst/>
              <a:rect r="r" b="b" t="t" l="l"/>
              <a:pathLst>
                <a:path h="983662" w="3250286">
                  <a:moveTo>
                    <a:pt x="31994" y="0"/>
                  </a:moveTo>
                  <a:lnTo>
                    <a:pt x="3218292" y="0"/>
                  </a:lnTo>
                  <a:cubicBezTo>
                    <a:pt x="3235962" y="0"/>
                    <a:pt x="3250286" y="14324"/>
                    <a:pt x="3250286" y="31994"/>
                  </a:cubicBezTo>
                  <a:lnTo>
                    <a:pt x="3250286" y="951668"/>
                  </a:lnTo>
                  <a:cubicBezTo>
                    <a:pt x="3250286" y="969338"/>
                    <a:pt x="3235962" y="983662"/>
                    <a:pt x="3218292" y="983662"/>
                  </a:cubicBezTo>
                  <a:lnTo>
                    <a:pt x="31994" y="983662"/>
                  </a:lnTo>
                  <a:cubicBezTo>
                    <a:pt x="14324" y="983662"/>
                    <a:pt x="0" y="969338"/>
                    <a:pt x="0" y="951668"/>
                  </a:cubicBezTo>
                  <a:lnTo>
                    <a:pt x="0" y="31994"/>
                  </a:lnTo>
                  <a:cubicBezTo>
                    <a:pt x="0" y="14324"/>
                    <a:pt x="14324" y="0"/>
                    <a:pt x="31994" y="0"/>
                  </a:cubicBezTo>
                  <a:close/>
                </a:path>
              </a:pathLst>
            </a:custGeom>
            <a:solidFill>
              <a:srgbClr val="C8BE92"/>
            </a:solidFill>
          </p:spPr>
        </p:sp>
        <p:sp>
          <p:nvSpPr>
            <p:cNvPr name="TextBox 5" id="5"/>
            <p:cNvSpPr txBox="true"/>
            <p:nvPr/>
          </p:nvSpPr>
          <p:spPr>
            <a:xfrm>
              <a:off x="0" y="9525"/>
              <a:ext cx="3250286" cy="974137"/>
            </a:xfrm>
            <a:prstGeom prst="rect">
              <a:avLst/>
            </a:prstGeom>
          </p:spPr>
          <p:txBody>
            <a:bodyPr anchor="ctr" rtlCol="false" tIns="50800" lIns="50800" bIns="50800" rIns="50800"/>
            <a:lstStyle/>
            <a:p>
              <a:pPr algn="ctr">
                <a:lnSpc>
                  <a:spcPts val="2898"/>
                </a:lnSpc>
              </a:pPr>
            </a:p>
          </p:txBody>
        </p:sp>
      </p:grpSp>
      <p:sp>
        <p:nvSpPr>
          <p:cNvPr name="TextBox 6" id="6"/>
          <p:cNvSpPr txBox="true"/>
          <p:nvPr/>
        </p:nvSpPr>
        <p:spPr>
          <a:xfrm rot="0">
            <a:off x="0" y="1749087"/>
            <a:ext cx="18288000" cy="2621915"/>
          </a:xfrm>
          <a:prstGeom prst="rect">
            <a:avLst/>
          </a:prstGeom>
        </p:spPr>
        <p:txBody>
          <a:bodyPr anchor="t" rtlCol="false" tIns="0" lIns="0" bIns="0" rIns="0">
            <a:spAutoFit/>
          </a:bodyPr>
          <a:lstStyle/>
          <a:p>
            <a:pPr algn="ctr" marL="0" indent="0" lvl="0">
              <a:lnSpc>
                <a:spcPts val="10480"/>
              </a:lnSpc>
              <a:spcBef>
                <a:spcPct val="0"/>
              </a:spcBef>
            </a:pPr>
            <a:r>
              <a:rPr lang="en-US" sz="8000">
                <a:solidFill>
                  <a:srgbClr val="272727"/>
                </a:solidFill>
                <a:latin typeface="Hibernate"/>
              </a:rPr>
              <a:t>REAL TIME IMAGE CLASSIFICATION AND OBJECT DETECTION USING TENSORFLOW LITE ON RASPBERRY PI 4B</a:t>
            </a:r>
          </a:p>
        </p:txBody>
      </p:sp>
      <p:sp>
        <p:nvSpPr>
          <p:cNvPr name="TextBox 7" id="7"/>
          <p:cNvSpPr txBox="true"/>
          <p:nvPr/>
        </p:nvSpPr>
        <p:spPr>
          <a:xfrm rot="0">
            <a:off x="2973535" y="5057775"/>
            <a:ext cx="12340930" cy="3820567"/>
          </a:xfrm>
          <a:prstGeom prst="rect">
            <a:avLst/>
          </a:prstGeom>
        </p:spPr>
        <p:txBody>
          <a:bodyPr anchor="t" rtlCol="false" tIns="0" lIns="0" bIns="0" rIns="0">
            <a:spAutoFit/>
          </a:bodyPr>
          <a:lstStyle/>
          <a:p>
            <a:pPr algn="ctr">
              <a:lnSpc>
                <a:spcPts val="6199"/>
              </a:lnSpc>
            </a:pPr>
            <a:r>
              <a:rPr lang="en-US" sz="4427">
                <a:solidFill>
                  <a:srgbClr val="272727"/>
                </a:solidFill>
                <a:latin typeface="Comic Sans"/>
              </a:rPr>
              <a:t>Project Supervisor </a:t>
            </a:r>
          </a:p>
          <a:p>
            <a:pPr algn="ctr">
              <a:lnSpc>
                <a:spcPts val="9376"/>
              </a:lnSpc>
            </a:pPr>
            <a:r>
              <a:rPr lang="en-US" sz="6697">
                <a:solidFill>
                  <a:srgbClr val="272727"/>
                </a:solidFill>
                <a:latin typeface="Gagalin"/>
              </a:rPr>
              <a:t>Dr. ANKIT KUMAR JAISWAL</a:t>
            </a:r>
          </a:p>
          <a:p>
            <a:pPr algn="ctr">
              <a:lnSpc>
                <a:spcPts val="7500"/>
              </a:lnSpc>
            </a:pPr>
            <a:r>
              <a:rPr lang="en-US" sz="5357">
                <a:solidFill>
                  <a:srgbClr val="272727"/>
                </a:solidFill>
                <a:latin typeface="Gagalin"/>
              </a:rPr>
              <a:t>sCHOOL OF ENGINEERING</a:t>
            </a:r>
          </a:p>
          <a:p>
            <a:pPr algn="ctr">
              <a:lnSpc>
                <a:spcPts val="7500"/>
              </a:lnSpc>
              <a:spcBef>
                <a:spcPct val="0"/>
              </a:spcBef>
            </a:pPr>
            <a:r>
              <a:rPr lang="en-US" sz="5357">
                <a:solidFill>
                  <a:srgbClr val="272727"/>
                </a:solidFill>
                <a:latin typeface="Gagalin"/>
              </a:rPr>
              <a:t>jAWAHARLAL NEHRU uNIVERSITY</a:t>
            </a:r>
          </a:p>
        </p:txBody>
      </p:sp>
      <p:sp>
        <p:nvSpPr>
          <p:cNvPr name="Freeform 8" id="8"/>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grpSp>
        <p:nvGrpSpPr>
          <p:cNvPr name="Group 3" id="3"/>
          <p:cNvGrpSpPr/>
          <p:nvPr/>
        </p:nvGrpSpPr>
        <p:grpSpPr>
          <a:xfrm rot="0">
            <a:off x="1214591" y="1838144"/>
            <a:ext cx="15858819" cy="7564432"/>
            <a:chOff x="0" y="0"/>
            <a:chExt cx="4176808" cy="1992278"/>
          </a:xfrm>
        </p:grpSpPr>
        <p:sp>
          <p:nvSpPr>
            <p:cNvPr name="Freeform 4" id="4"/>
            <p:cNvSpPr/>
            <p:nvPr/>
          </p:nvSpPr>
          <p:spPr>
            <a:xfrm flipH="false" flipV="false" rot="0">
              <a:off x="0" y="0"/>
              <a:ext cx="4176808" cy="1992278"/>
            </a:xfrm>
            <a:custGeom>
              <a:avLst/>
              <a:gdLst/>
              <a:ahLst/>
              <a:cxnLst/>
              <a:rect r="r" b="b" t="t" l="l"/>
              <a:pathLst>
                <a:path h="1992278" w="4176808">
                  <a:moveTo>
                    <a:pt x="24897" y="0"/>
                  </a:moveTo>
                  <a:lnTo>
                    <a:pt x="4151911" y="0"/>
                  </a:lnTo>
                  <a:cubicBezTo>
                    <a:pt x="4165662" y="0"/>
                    <a:pt x="4176808" y="11147"/>
                    <a:pt x="4176808" y="24897"/>
                  </a:cubicBezTo>
                  <a:lnTo>
                    <a:pt x="4176808" y="1967381"/>
                  </a:lnTo>
                  <a:cubicBezTo>
                    <a:pt x="4176808" y="1981132"/>
                    <a:pt x="4165662" y="1992278"/>
                    <a:pt x="4151911" y="1992278"/>
                  </a:cubicBezTo>
                  <a:lnTo>
                    <a:pt x="24897" y="1992278"/>
                  </a:lnTo>
                  <a:cubicBezTo>
                    <a:pt x="18294" y="1992278"/>
                    <a:pt x="11961" y="1989655"/>
                    <a:pt x="7292" y="1984986"/>
                  </a:cubicBezTo>
                  <a:cubicBezTo>
                    <a:pt x="2623" y="1980317"/>
                    <a:pt x="0" y="1973985"/>
                    <a:pt x="0" y="1967381"/>
                  </a:cubicBezTo>
                  <a:lnTo>
                    <a:pt x="0" y="24897"/>
                  </a:lnTo>
                  <a:cubicBezTo>
                    <a:pt x="0" y="18294"/>
                    <a:pt x="2623" y="11961"/>
                    <a:pt x="7292" y="7292"/>
                  </a:cubicBezTo>
                  <a:cubicBezTo>
                    <a:pt x="11961" y="2623"/>
                    <a:pt x="18294" y="0"/>
                    <a:pt x="24897" y="0"/>
                  </a:cubicBezTo>
                  <a:close/>
                </a:path>
              </a:pathLst>
            </a:custGeom>
            <a:solidFill>
              <a:srgbClr val="B8CDDB"/>
            </a:solidFill>
          </p:spPr>
        </p:sp>
        <p:sp>
          <p:nvSpPr>
            <p:cNvPr name="TextBox 5" id="5"/>
            <p:cNvSpPr txBox="true"/>
            <p:nvPr/>
          </p:nvSpPr>
          <p:spPr>
            <a:xfrm>
              <a:off x="0" y="9525"/>
              <a:ext cx="4176808" cy="1982753"/>
            </a:xfrm>
            <a:prstGeom prst="rect">
              <a:avLst/>
            </a:prstGeom>
          </p:spPr>
          <p:txBody>
            <a:bodyPr anchor="ctr" rtlCol="false" tIns="50800" lIns="50800" bIns="50800" rIns="50800"/>
            <a:lstStyle/>
            <a:p>
              <a:pPr algn="ctr">
                <a:lnSpc>
                  <a:spcPts val="2898"/>
                </a:lnSpc>
              </a:pPr>
            </a:p>
            <a:p>
              <a:pPr algn="just">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8" id="8"/>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5"/>
            <a:stretch>
              <a:fillRect l="0" t="0" r="0" b="0"/>
            </a:stretch>
          </a:blipFill>
        </p:spPr>
      </p:sp>
      <p:sp>
        <p:nvSpPr>
          <p:cNvPr name="Freeform 9" id="9"/>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graphicFrame>
        <p:nvGraphicFramePr>
          <p:cNvPr name="Table 10" id="10"/>
          <p:cNvGraphicFramePr>
            <a:graphicFrameLocks noGrp="true"/>
          </p:cNvGraphicFramePr>
          <p:nvPr/>
        </p:nvGraphicFramePr>
        <p:xfrm>
          <a:off x="4619600" y="2454758"/>
          <a:ext cx="9538570" cy="6483604"/>
        </p:xfrm>
        <a:graphic>
          <a:graphicData uri="http://schemas.openxmlformats.org/drawingml/2006/table">
            <a:tbl>
              <a:tblPr/>
              <a:tblGrid>
                <a:gridCol w="3247576"/>
                <a:gridCol w="2980599"/>
                <a:gridCol w="3310395"/>
              </a:tblGrid>
              <a:tr h="774940">
                <a:tc>
                  <a:txBody>
                    <a:bodyPr anchor="t" rtlCol="false"/>
                    <a:lstStyle/>
                    <a:p>
                      <a:pPr algn="ctr" marL="0" indent="0" lvl="0">
                        <a:lnSpc>
                          <a:spcPts val="2800"/>
                        </a:lnSpc>
                        <a:spcBef>
                          <a:spcPct val="0"/>
                        </a:spcBef>
                        <a:defRPr/>
                      </a:pPr>
                      <a:r>
                        <a:rPr lang="en-US" sz="2000" strike="noStrike" u="none">
                          <a:solidFill>
                            <a:srgbClr val="E05F37"/>
                          </a:solidFill>
                          <a:latin typeface="Montserrat Classic Bold"/>
                        </a:rPr>
                        <a:t>Feature</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800"/>
                        </a:lnSpc>
                        <a:spcBef>
                          <a:spcPct val="0"/>
                        </a:spcBef>
                        <a:defRPr/>
                      </a:pPr>
                      <a:r>
                        <a:rPr lang="en-US" sz="2000" strike="noStrike" u="none">
                          <a:solidFill>
                            <a:srgbClr val="E05F37"/>
                          </a:solidFill>
                          <a:latin typeface="Montserrat Classic Bold"/>
                        </a:rPr>
                        <a:t>TensorFlow </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800"/>
                        </a:lnSpc>
                        <a:spcBef>
                          <a:spcPct val="0"/>
                        </a:spcBef>
                        <a:defRPr/>
                      </a:pPr>
                      <a:r>
                        <a:rPr lang="en-US" sz="2000" strike="noStrike" u="none">
                          <a:solidFill>
                            <a:srgbClr val="E05F37"/>
                          </a:solidFill>
                          <a:latin typeface="Montserrat Classic Bold"/>
                        </a:rPr>
                        <a:t>TensorFlow Lite</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10702">
                <a:tc>
                  <a:txBody>
                    <a:bodyPr anchor="t" rtlCol="false"/>
                    <a:lstStyle/>
                    <a:p>
                      <a:pPr algn="ctr" marL="0" indent="0" lvl="0">
                        <a:lnSpc>
                          <a:spcPts val="2800"/>
                        </a:lnSpc>
                        <a:spcBef>
                          <a:spcPct val="0"/>
                        </a:spcBef>
                        <a:defRPr/>
                      </a:pPr>
                      <a:r>
                        <a:rPr lang="en-US" sz="2000">
                          <a:solidFill>
                            <a:srgbClr val="E05F37"/>
                          </a:solidFill>
                          <a:latin typeface="Montserrat Classic Bold"/>
                        </a:rPr>
                        <a:t>Purpose</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380"/>
                        </a:lnSpc>
                        <a:spcBef>
                          <a:spcPct val="0"/>
                        </a:spcBef>
                        <a:defRPr/>
                      </a:pPr>
                      <a:r>
                        <a:rPr lang="en-US" sz="1700">
                          <a:solidFill>
                            <a:srgbClr val="000000"/>
                          </a:solidFill>
                          <a:latin typeface="Montserrat Classic"/>
                        </a:rPr>
                        <a:t>Developing and training machine learning models</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380"/>
                        </a:lnSpc>
                        <a:spcBef>
                          <a:spcPct val="0"/>
                        </a:spcBef>
                        <a:defRPr/>
                      </a:pPr>
                      <a:r>
                        <a:rPr lang="en-US" sz="1700" strike="noStrike" u="none">
                          <a:solidFill>
                            <a:srgbClr val="000000"/>
                          </a:solidFill>
                          <a:latin typeface="Montserrat Classic"/>
                        </a:rPr>
                        <a:t>Deploying machine learning models on mobile and embedded devices</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28925">
                <a:tc>
                  <a:txBody>
                    <a:bodyPr anchor="t" rtlCol="false"/>
                    <a:lstStyle/>
                    <a:p>
                      <a:pPr algn="ctr" marL="0" indent="0" lvl="0">
                        <a:lnSpc>
                          <a:spcPts val="2800"/>
                        </a:lnSpc>
                        <a:spcBef>
                          <a:spcPct val="0"/>
                        </a:spcBef>
                        <a:defRPr/>
                      </a:pPr>
                      <a:r>
                        <a:rPr lang="en-US" sz="2000">
                          <a:solidFill>
                            <a:srgbClr val="E05F37"/>
                          </a:solidFill>
                          <a:latin typeface="Montserrat Classic Bold"/>
                        </a:rPr>
                        <a:t>Target Hardware</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800"/>
                        </a:lnSpc>
                        <a:spcBef>
                          <a:spcPct val="0"/>
                        </a:spcBef>
                        <a:defRPr/>
                      </a:pPr>
                      <a:r>
                        <a:rPr lang="en-US" sz="2000" strike="noStrike" u="none">
                          <a:solidFill>
                            <a:srgbClr val="000000"/>
                          </a:solidFill>
                          <a:latin typeface="Montserrat Classic"/>
                        </a:rPr>
                        <a:t>Powerful CPUs and GPUs</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800"/>
                        </a:lnSpc>
                        <a:spcBef>
                          <a:spcPct val="0"/>
                        </a:spcBef>
                        <a:defRPr/>
                      </a:pPr>
                      <a:r>
                        <a:rPr lang="en-US" sz="2000" strike="noStrike" u="none">
                          <a:solidFill>
                            <a:srgbClr val="000000"/>
                          </a:solidFill>
                          <a:latin typeface="Montserrat Classic"/>
                        </a:rPr>
                        <a:t>Mobile and embedded devices</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774940">
                <a:tc>
                  <a:txBody>
                    <a:bodyPr anchor="t" rtlCol="false"/>
                    <a:lstStyle/>
                    <a:p>
                      <a:pPr algn="ctr" marL="0" indent="0" lvl="0">
                        <a:lnSpc>
                          <a:spcPts val="2800"/>
                        </a:lnSpc>
                        <a:spcBef>
                          <a:spcPct val="0"/>
                        </a:spcBef>
                        <a:defRPr/>
                      </a:pPr>
                      <a:r>
                        <a:rPr lang="en-US" sz="2000">
                          <a:solidFill>
                            <a:srgbClr val="E05F37"/>
                          </a:solidFill>
                          <a:latin typeface="Montserrat Classic Bold"/>
                        </a:rPr>
                        <a:t>Size</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800"/>
                        </a:lnSpc>
                        <a:spcBef>
                          <a:spcPct val="0"/>
                        </a:spcBef>
                        <a:defRPr/>
                      </a:pPr>
                      <a:r>
                        <a:rPr lang="en-US" sz="2000" strike="noStrike" u="none">
                          <a:solidFill>
                            <a:srgbClr val="000000"/>
                          </a:solidFill>
                          <a:latin typeface="Montserrat Classic"/>
                        </a:rPr>
                        <a:t>Large</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800"/>
                        </a:lnSpc>
                        <a:spcBef>
                          <a:spcPct val="0"/>
                        </a:spcBef>
                        <a:defRPr/>
                      </a:pPr>
                      <a:r>
                        <a:rPr lang="en-US" sz="2000" strike="noStrike" u="none">
                          <a:solidFill>
                            <a:srgbClr val="000000"/>
                          </a:solidFill>
                          <a:latin typeface="Montserrat Classic"/>
                        </a:rPr>
                        <a:t>Small</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14119">
                <a:tc>
                  <a:txBody>
                    <a:bodyPr anchor="t" rtlCol="false"/>
                    <a:lstStyle/>
                    <a:p>
                      <a:pPr algn="ctr" marL="0" indent="0" lvl="0">
                        <a:lnSpc>
                          <a:spcPts val="2800"/>
                        </a:lnSpc>
                        <a:spcBef>
                          <a:spcPct val="0"/>
                        </a:spcBef>
                        <a:defRPr/>
                      </a:pPr>
                      <a:r>
                        <a:rPr lang="en-US" sz="2000">
                          <a:solidFill>
                            <a:srgbClr val="E05F37"/>
                          </a:solidFill>
                          <a:latin typeface="Montserrat Classic Bold"/>
                        </a:rPr>
                        <a:t>Performance</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800"/>
                        </a:lnSpc>
                        <a:spcBef>
                          <a:spcPct val="0"/>
                        </a:spcBef>
                        <a:defRPr/>
                      </a:pPr>
                      <a:r>
                        <a:rPr lang="en-US" sz="2000" strike="noStrike" u="none">
                          <a:solidFill>
                            <a:srgbClr val="000000"/>
                          </a:solidFill>
                          <a:latin typeface="Montserrat Classic"/>
                        </a:rPr>
                        <a:t>Small</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380"/>
                        </a:lnSpc>
                        <a:spcBef>
                          <a:spcPct val="0"/>
                        </a:spcBef>
                        <a:defRPr/>
                      </a:pPr>
                      <a:r>
                        <a:rPr lang="en-US" sz="1700" strike="noStrike" u="none">
                          <a:solidFill>
                            <a:srgbClr val="000000"/>
                          </a:solidFill>
                          <a:latin typeface="Montserrat Classic"/>
                        </a:rPr>
                        <a:t>Fast on mobile and embedded devices</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79977">
                <a:tc>
                  <a:txBody>
                    <a:bodyPr anchor="t" rtlCol="false"/>
                    <a:lstStyle/>
                    <a:p>
                      <a:pPr algn="ctr" marL="0" indent="0" lvl="0">
                        <a:lnSpc>
                          <a:spcPts val="2800"/>
                        </a:lnSpc>
                        <a:spcBef>
                          <a:spcPct val="0"/>
                        </a:spcBef>
                        <a:defRPr/>
                      </a:pPr>
                      <a:r>
                        <a:rPr lang="en-US" sz="2000">
                          <a:solidFill>
                            <a:srgbClr val="E05F37"/>
                          </a:solidFill>
                          <a:latin typeface="Montserrat Classic Bold"/>
                        </a:rPr>
                        <a:t>Latency</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660"/>
                        </a:lnSpc>
                        <a:spcBef>
                          <a:spcPct val="0"/>
                        </a:spcBef>
                        <a:defRPr/>
                      </a:pPr>
                      <a:r>
                        <a:rPr lang="en-US" sz="1900">
                          <a:solidFill>
                            <a:srgbClr val="000000"/>
                          </a:solidFill>
                          <a:latin typeface="Montserrat Classic"/>
                        </a:rPr>
                        <a:t>Not a major concern</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marL="0" indent="0" lvl="0">
                        <a:lnSpc>
                          <a:spcPts val="2800"/>
                        </a:lnSpc>
                        <a:spcBef>
                          <a:spcPct val="0"/>
                        </a:spcBef>
                        <a:defRPr/>
                      </a:pPr>
                      <a:r>
                        <a:rPr lang="en-US" sz="2000" strike="noStrike" u="none">
                          <a:solidFill>
                            <a:srgbClr val="000000"/>
                          </a:solidFill>
                          <a:latin typeface="Montserrat Classic"/>
                        </a:rPr>
                        <a:t>A major concern</a:t>
                      </a:r>
                      <a:endParaRPr lang="en-US" sz="1100"/>
                    </a:p>
                  </a:txBody>
                  <a:tcPr marL="180975" marR="180975" marT="180975" marB="18097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11" id="11"/>
          <p:cNvSpPr/>
          <p:nvPr/>
        </p:nvSpPr>
        <p:spPr>
          <a:xfrm flipH="false" flipV="false" rot="0">
            <a:off x="15315339" y="481520"/>
            <a:ext cx="2015590" cy="2158597"/>
          </a:xfrm>
          <a:custGeom>
            <a:avLst/>
            <a:gdLst/>
            <a:ahLst/>
            <a:cxnLst/>
            <a:rect r="r" b="b" t="t" l="l"/>
            <a:pathLst>
              <a:path h="2158597" w="2015590">
                <a:moveTo>
                  <a:pt x="0" y="0"/>
                </a:moveTo>
                <a:lnTo>
                  <a:pt x="2015590" y="0"/>
                </a:lnTo>
                <a:lnTo>
                  <a:pt x="2015590" y="2158597"/>
                </a:lnTo>
                <a:lnTo>
                  <a:pt x="0" y="21585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454636" y="420382"/>
            <a:ext cx="131897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TENSORFLOW V/S TENSORFLOWLITE</a:t>
            </a:r>
          </a:p>
        </p:txBody>
      </p:sp>
    </p:spTree>
  </p:cSld>
  <p:clrMapOvr>
    <a:masterClrMapping/>
  </p:clrMapOvr>
  <p:transition spd="fast">
    <p:wipe dir="d"/>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4" id="4"/>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Freeform 5" id="5"/>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6"/>
            <a:stretch>
              <a:fillRect l="0" t="0" r="0" b="0"/>
            </a:stretch>
          </a:blipFill>
        </p:spPr>
      </p:sp>
      <p:sp>
        <p:nvSpPr>
          <p:cNvPr name="Freeform 6" id="6"/>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5"/>
            <a:stretch>
              <a:fillRect l="0" t="0" r="0" b="0"/>
            </a:stretch>
          </a:blipFill>
        </p:spPr>
      </p:sp>
      <p:sp>
        <p:nvSpPr>
          <p:cNvPr name="TextBox 7" id="7"/>
          <p:cNvSpPr txBox="true"/>
          <p:nvPr/>
        </p:nvSpPr>
        <p:spPr>
          <a:xfrm rot="0">
            <a:off x="2454636" y="420382"/>
            <a:ext cx="131897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TENSOR FLOW TO TENSORFLOW LITE CONVERSION</a:t>
            </a:r>
          </a:p>
        </p:txBody>
      </p:sp>
      <p:grpSp>
        <p:nvGrpSpPr>
          <p:cNvPr name="Group 8" id="8"/>
          <p:cNvGrpSpPr/>
          <p:nvPr/>
        </p:nvGrpSpPr>
        <p:grpSpPr>
          <a:xfrm rot="0">
            <a:off x="1366991" y="2131462"/>
            <a:ext cx="15858819" cy="7564432"/>
            <a:chOff x="0" y="0"/>
            <a:chExt cx="4176808" cy="1992278"/>
          </a:xfrm>
        </p:grpSpPr>
        <p:sp>
          <p:nvSpPr>
            <p:cNvPr name="Freeform 9" id="9"/>
            <p:cNvSpPr/>
            <p:nvPr/>
          </p:nvSpPr>
          <p:spPr>
            <a:xfrm flipH="false" flipV="false" rot="0">
              <a:off x="0" y="0"/>
              <a:ext cx="4176808" cy="1992278"/>
            </a:xfrm>
            <a:custGeom>
              <a:avLst/>
              <a:gdLst/>
              <a:ahLst/>
              <a:cxnLst/>
              <a:rect r="r" b="b" t="t" l="l"/>
              <a:pathLst>
                <a:path h="1992278" w="4176808">
                  <a:moveTo>
                    <a:pt x="24897" y="0"/>
                  </a:moveTo>
                  <a:lnTo>
                    <a:pt x="4151911" y="0"/>
                  </a:lnTo>
                  <a:cubicBezTo>
                    <a:pt x="4165662" y="0"/>
                    <a:pt x="4176808" y="11147"/>
                    <a:pt x="4176808" y="24897"/>
                  </a:cubicBezTo>
                  <a:lnTo>
                    <a:pt x="4176808" y="1967381"/>
                  </a:lnTo>
                  <a:cubicBezTo>
                    <a:pt x="4176808" y="1981132"/>
                    <a:pt x="4165662" y="1992278"/>
                    <a:pt x="4151911" y="1992278"/>
                  </a:cubicBezTo>
                  <a:lnTo>
                    <a:pt x="24897" y="1992278"/>
                  </a:lnTo>
                  <a:cubicBezTo>
                    <a:pt x="18294" y="1992278"/>
                    <a:pt x="11961" y="1989655"/>
                    <a:pt x="7292" y="1984986"/>
                  </a:cubicBezTo>
                  <a:cubicBezTo>
                    <a:pt x="2623" y="1980317"/>
                    <a:pt x="0" y="1973985"/>
                    <a:pt x="0" y="1967381"/>
                  </a:cubicBezTo>
                  <a:lnTo>
                    <a:pt x="0" y="24897"/>
                  </a:lnTo>
                  <a:cubicBezTo>
                    <a:pt x="0" y="18294"/>
                    <a:pt x="2623" y="11961"/>
                    <a:pt x="7292" y="7292"/>
                  </a:cubicBezTo>
                  <a:cubicBezTo>
                    <a:pt x="11961" y="2623"/>
                    <a:pt x="18294" y="0"/>
                    <a:pt x="24897" y="0"/>
                  </a:cubicBezTo>
                  <a:close/>
                </a:path>
              </a:pathLst>
            </a:custGeom>
            <a:solidFill>
              <a:srgbClr val="B8CDDB"/>
            </a:solidFill>
          </p:spPr>
        </p:sp>
        <p:sp>
          <p:nvSpPr>
            <p:cNvPr name="TextBox 10" id="10"/>
            <p:cNvSpPr txBox="true"/>
            <p:nvPr/>
          </p:nvSpPr>
          <p:spPr>
            <a:xfrm>
              <a:off x="0" y="9525"/>
              <a:ext cx="4176808" cy="1982753"/>
            </a:xfrm>
            <a:prstGeom prst="rect">
              <a:avLst/>
            </a:prstGeom>
          </p:spPr>
          <p:txBody>
            <a:bodyPr anchor="ctr" rtlCol="false" tIns="50800" lIns="50800" bIns="50800" rIns="50800"/>
            <a:lstStyle/>
            <a:p>
              <a:pPr algn="ctr">
                <a:lnSpc>
                  <a:spcPts val="2898"/>
                </a:lnSpc>
              </a:pPr>
            </a:p>
          </p:txBody>
        </p:sp>
      </p:grpSp>
      <p:sp>
        <p:nvSpPr>
          <p:cNvPr name="TextBox 11" id="11"/>
          <p:cNvSpPr txBox="true"/>
          <p:nvPr/>
        </p:nvSpPr>
        <p:spPr>
          <a:xfrm rot="0">
            <a:off x="1700742" y="2533706"/>
            <a:ext cx="15079002" cy="5435811"/>
          </a:xfrm>
          <a:prstGeom prst="rect">
            <a:avLst/>
          </a:prstGeom>
        </p:spPr>
        <p:txBody>
          <a:bodyPr anchor="t" rtlCol="false" tIns="0" lIns="0" bIns="0" rIns="0">
            <a:spAutoFit/>
          </a:bodyPr>
          <a:lstStyle/>
          <a:p>
            <a:pPr>
              <a:lnSpc>
                <a:spcPts val="3313"/>
              </a:lnSpc>
            </a:pPr>
          </a:p>
          <a:p>
            <a:pPr>
              <a:lnSpc>
                <a:spcPts val="3313"/>
              </a:lnSpc>
            </a:pPr>
            <a:r>
              <a:rPr lang="en-US" sz="2366">
                <a:solidFill>
                  <a:srgbClr val="404040"/>
                </a:solidFill>
                <a:latin typeface="Canva Sans"/>
              </a:rPr>
              <a:t>The converter takes 3 main flags (or options) that customize the conversion for your model:</a:t>
            </a:r>
          </a:p>
          <a:p>
            <a:pPr marL="510967" indent="-255484" lvl="1">
              <a:lnSpc>
                <a:spcPts val="3313"/>
              </a:lnSpc>
              <a:buFont typeface="Arial"/>
              <a:buChar char="•"/>
            </a:pPr>
            <a:r>
              <a:rPr lang="en-US" sz="2366" u="sng">
                <a:solidFill>
                  <a:srgbClr val="404040"/>
                </a:solidFill>
                <a:latin typeface="Canva Sans"/>
                <a:hlinkClick r:id="rId7" tooltip="https://www.tensorflow.org/lite/guide/ops_compatibility"/>
              </a:rPr>
              <a:t>Compatibility flags</a:t>
            </a:r>
            <a:r>
              <a:rPr lang="en-US" sz="2366">
                <a:solidFill>
                  <a:srgbClr val="404040"/>
                </a:solidFill>
                <a:latin typeface="Canva Sans"/>
              </a:rPr>
              <a:t> allow you to specify whether the conversion should allow custom operators.</a:t>
            </a:r>
          </a:p>
          <a:p>
            <a:pPr marL="510967" indent="-255484" lvl="1">
              <a:lnSpc>
                <a:spcPts val="3313"/>
              </a:lnSpc>
              <a:buFont typeface="Arial"/>
              <a:buChar char="•"/>
            </a:pPr>
            <a:r>
              <a:rPr lang="en-US" sz="2366" u="sng">
                <a:solidFill>
                  <a:srgbClr val="404040"/>
                </a:solidFill>
                <a:latin typeface="Canva Sans"/>
                <a:hlinkClick r:id="rId8" tooltip="https://www.tensorflow.org/lite/performance/model_optimization"/>
              </a:rPr>
              <a:t>Optimization flags</a:t>
            </a:r>
            <a:r>
              <a:rPr lang="en-US" sz="2366">
                <a:solidFill>
                  <a:srgbClr val="404040"/>
                </a:solidFill>
                <a:latin typeface="Canva Sans"/>
              </a:rPr>
              <a:t> allow you to specify the type of optimization to apply during conversion. The most commonly used optimization technique is </a:t>
            </a:r>
            <a:r>
              <a:rPr lang="en-US" sz="2366">
                <a:solidFill>
                  <a:srgbClr val="404040"/>
                </a:solidFill>
                <a:latin typeface="Canva Sans"/>
                <a:hlinkClick r:id="rId9" tooltip="https://www.tensorflow.org/lite/models/convert"/>
              </a:rPr>
              <a:t>post-training</a:t>
            </a:r>
            <a:r>
              <a:rPr lang="en-US" sz="2366" u="sng">
                <a:solidFill>
                  <a:srgbClr val="404040"/>
                </a:solidFill>
                <a:latin typeface="Canva Sans"/>
                <a:hlinkClick r:id="rId10" tooltip="https://www.tensorflow.org/lite/models/convert"/>
              </a:rPr>
              <a:t> </a:t>
            </a:r>
            <a:r>
              <a:rPr lang="en-US" sz="2366">
                <a:solidFill>
                  <a:srgbClr val="404040"/>
                </a:solidFill>
                <a:latin typeface="Canva Sans"/>
                <a:hlinkClick r:id="rId11" tooltip="https://www.tensorflow.org/lite/models/convert"/>
              </a:rPr>
              <a:t>quanitization</a:t>
            </a:r>
            <a:r>
              <a:rPr lang="en-US" sz="2366">
                <a:solidFill>
                  <a:srgbClr val="404040"/>
                </a:solidFill>
                <a:latin typeface="Canva Sans"/>
              </a:rPr>
              <a:t>.</a:t>
            </a:r>
          </a:p>
          <a:p>
            <a:pPr marL="510967" indent="-255484" lvl="1">
              <a:lnSpc>
                <a:spcPts val="3313"/>
              </a:lnSpc>
              <a:buFont typeface="Arial"/>
              <a:buChar char="•"/>
            </a:pPr>
            <a:r>
              <a:rPr lang="en-US" sz="2366" u="sng">
                <a:solidFill>
                  <a:srgbClr val="404040"/>
                </a:solidFill>
                <a:latin typeface="Canva Sans"/>
                <a:hlinkClick r:id="rId12" tooltip="https://www.tensorflow.org/lite/models/convert/metadata"/>
              </a:rPr>
              <a:t>Metadata flags</a:t>
            </a:r>
            <a:r>
              <a:rPr lang="en-US" sz="2366">
                <a:solidFill>
                  <a:srgbClr val="404040"/>
                </a:solidFill>
                <a:latin typeface="Canva Sans"/>
              </a:rPr>
              <a:t> allow you to add metadata to the converted model which makes it easier to create platform specific wrapper code when deploying models on devices.</a:t>
            </a:r>
          </a:p>
          <a:p>
            <a:pPr>
              <a:lnSpc>
                <a:spcPts val="3313"/>
              </a:lnSpc>
            </a:pPr>
          </a:p>
          <a:p>
            <a:pPr>
              <a:lnSpc>
                <a:spcPts val="3313"/>
              </a:lnSpc>
            </a:pPr>
            <a:r>
              <a:rPr lang="en-US" sz="2366">
                <a:solidFill>
                  <a:srgbClr val="404040"/>
                </a:solidFill>
                <a:latin typeface="Canva Sans"/>
              </a:rPr>
              <a:t>Typically we would convert your model for the standard TensorFlow Lite </a:t>
            </a:r>
            <a:r>
              <a:rPr lang="en-US" sz="2366" u="sng">
                <a:solidFill>
                  <a:srgbClr val="404040"/>
                </a:solidFill>
                <a:latin typeface="Canva Sans"/>
                <a:hlinkClick r:id="rId13" tooltip="https://www.tensorflow.org/lite/android#runtime"/>
              </a:rPr>
              <a:t>runtime environment</a:t>
            </a:r>
            <a:r>
              <a:rPr lang="en-US" sz="2366">
                <a:solidFill>
                  <a:srgbClr val="404040"/>
                </a:solidFill>
                <a:latin typeface="Canva Sans"/>
              </a:rPr>
              <a:t> or the </a:t>
            </a:r>
            <a:r>
              <a:rPr lang="en-US" sz="2366">
                <a:solidFill>
                  <a:srgbClr val="404040"/>
                </a:solidFill>
                <a:latin typeface="Canva Sans"/>
                <a:hlinkClick r:id="rId14" tooltip="https://www.tensorflow.org/lite/android/play_services"/>
              </a:rPr>
              <a:t>Google Play services runtime environment</a:t>
            </a:r>
            <a:r>
              <a:rPr lang="en-US" sz="2366">
                <a:solidFill>
                  <a:srgbClr val="404040"/>
                </a:solidFill>
                <a:latin typeface="Canva Sans"/>
              </a:rPr>
              <a:t> for TensorFlow Lite (Beta). Some advanced use cases require customization of model runtime environment, which require additional steps in the conversion proceess. See the </a:t>
            </a:r>
            <a:r>
              <a:rPr lang="en-US" sz="2366" u="sng">
                <a:solidFill>
                  <a:srgbClr val="404040"/>
                </a:solidFill>
                <a:latin typeface="Canva Sans"/>
                <a:hlinkClick r:id="rId15" tooltip="https://www.tensorflow.org/lite/android#adv_runtime"/>
              </a:rPr>
              <a:t>advanced runtime environment</a:t>
            </a:r>
            <a:r>
              <a:rPr lang="en-US" sz="2366">
                <a:solidFill>
                  <a:srgbClr val="404040"/>
                </a:solidFill>
                <a:latin typeface="Canva Sans"/>
              </a:rPr>
              <a:t> section of the Android overview for more guidance.</a:t>
            </a:r>
          </a:p>
          <a:p>
            <a:pPr>
              <a:lnSpc>
                <a:spcPts val="3313"/>
              </a:lnSpc>
            </a:pPr>
          </a:p>
        </p:txBody>
      </p:sp>
      <p:sp>
        <p:nvSpPr>
          <p:cNvPr name="Freeform 12" id="12"/>
          <p:cNvSpPr/>
          <p:nvPr/>
        </p:nvSpPr>
        <p:spPr>
          <a:xfrm flipH="false" flipV="false" rot="0">
            <a:off x="15771949" y="481520"/>
            <a:ext cx="2015590" cy="2158597"/>
          </a:xfrm>
          <a:custGeom>
            <a:avLst/>
            <a:gdLst/>
            <a:ahLst/>
            <a:cxnLst/>
            <a:rect r="r" b="b" t="t" l="l"/>
            <a:pathLst>
              <a:path h="2158597" w="2015590">
                <a:moveTo>
                  <a:pt x="0" y="0"/>
                </a:moveTo>
                <a:lnTo>
                  <a:pt x="2015590" y="0"/>
                </a:lnTo>
                <a:lnTo>
                  <a:pt x="2015590" y="2158597"/>
                </a:lnTo>
                <a:lnTo>
                  <a:pt x="0" y="21585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transition spd="fast">
    <p:wipe dir="d"/>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stretch>
              <a:fillRect l="0" t="0" r="0" b="0"/>
            </a:stretch>
          </a:blipFill>
        </p:spPr>
      </p:sp>
      <p:sp>
        <p:nvSpPr>
          <p:cNvPr name="Freeform 4" id="4"/>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5" id="5"/>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5"/>
            <a:stretch>
              <a:fillRect l="0" t="0" r="0" b="0"/>
            </a:stretch>
          </a:blipFill>
        </p:spPr>
      </p:sp>
      <p:sp>
        <p:nvSpPr>
          <p:cNvPr name="Freeform 6" id="6"/>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7" id="7"/>
          <p:cNvSpPr/>
          <p:nvPr/>
        </p:nvSpPr>
        <p:spPr>
          <a:xfrm flipH="false" flipV="false" rot="0">
            <a:off x="2341740" y="1585021"/>
            <a:ext cx="13415534" cy="7673279"/>
          </a:xfrm>
          <a:custGeom>
            <a:avLst/>
            <a:gdLst/>
            <a:ahLst/>
            <a:cxnLst/>
            <a:rect r="r" b="b" t="t" l="l"/>
            <a:pathLst>
              <a:path h="7673279" w="13415534">
                <a:moveTo>
                  <a:pt x="0" y="0"/>
                </a:moveTo>
                <a:lnTo>
                  <a:pt x="13415534" y="0"/>
                </a:lnTo>
                <a:lnTo>
                  <a:pt x="13415534" y="7673279"/>
                </a:lnTo>
                <a:lnTo>
                  <a:pt x="0" y="7673279"/>
                </a:lnTo>
                <a:lnTo>
                  <a:pt x="0" y="0"/>
                </a:lnTo>
                <a:close/>
              </a:path>
            </a:pathLst>
          </a:custGeom>
          <a:blipFill>
            <a:blip r:embed="rId6"/>
            <a:stretch>
              <a:fillRect l="0" t="0" r="0" b="0"/>
            </a:stretch>
          </a:blipFill>
        </p:spPr>
      </p:sp>
      <p:sp>
        <p:nvSpPr>
          <p:cNvPr name="TextBox 8" id="8"/>
          <p:cNvSpPr txBox="true"/>
          <p:nvPr/>
        </p:nvSpPr>
        <p:spPr>
          <a:xfrm rot="0">
            <a:off x="2454636" y="420382"/>
            <a:ext cx="131897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TENSOR FLOW TO TENSORFLOW LITE CONVERSION</a:t>
            </a:r>
          </a:p>
        </p:txBody>
      </p:sp>
      <p:sp>
        <p:nvSpPr>
          <p:cNvPr name="Freeform 9" id="9"/>
          <p:cNvSpPr/>
          <p:nvPr/>
        </p:nvSpPr>
        <p:spPr>
          <a:xfrm flipH="false" flipV="false" rot="0">
            <a:off x="15315339" y="481520"/>
            <a:ext cx="2015590" cy="2158597"/>
          </a:xfrm>
          <a:custGeom>
            <a:avLst/>
            <a:gdLst/>
            <a:ahLst/>
            <a:cxnLst/>
            <a:rect r="r" b="b" t="t" l="l"/>
            <a:pathLst>
              <a:path h="2158597" w="2015590">
                <a:moveTo>
                  <a:pt x="0" y="0"/>
                </a:moveTo>
                <a:lnTo>
                  <a:pt x="2015590" y="0"/>
                </a:lnTo>
                <a:lnTo>
                  <a:pt x="2015590" y="2158597"/>
                </a:lnTo>
                <a:lnTo>
                  <a:pt x="0" y="21585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wipe dir="d"/>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stretch>
              <a:fillRect l="0" t="0" r="0" b="0"/>
            </a:stretch>
          </a:blipFill>
        </p:spPr>
      </p:sp>
      <p:sp>
        <p:nvSpPr>
          <p:cNvPr name="Freeform 4" id="4"/>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5" id="5"/>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5"/>
            <a:stretch>
              <a:fillRect l="0" t="0" r="0" b="0"/>
            </a:stretch>
          </a:blipFill>
        </p:spPr>
      </p:sp>
      <p:sp>
        <p:nvSpPr>
          <p:cNvPr name="Freeform 6" id="6"/>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grpSp>
        <p:nvGrpSpPr>
          <p:cNvPr name="Group 7" id="7"/>
          <p:cNvGrpSpPr/>
          <p:nvPr/>
        </p:nvGrpSpPr>
        <p:grpSpPr>
          <a:xfrm rot="0">
            <a:off x="1028700" y="4396502"/>
            <a:ext cx="16326885" cy="5509171"/>
            <a:chOff x="0" y="0"/>
            <a:chExt cx="4300085" cy="1450975"/>
          </a:xfrm>
        </p:grpSpPr>
        <p:sp>
          <p:nvSpPr>
            <p:cNvPr name="Freeform 8" id="8"/>
            <p:cNvSpPr/>
            <p:nvPr/>
          </p:nvSpPr>
          <p:spPr>
            <a:xfrm flipH="false" flipV="false" rot="0">
              <a:off x="0" y="0"/>
              <a:ext cx="4300085" cy="1450975"/>
            </a:xfrm>
            <a:custGeom>
              <a:avLst/>
              <a:gdLst/>
              <a:ahLst/>
              <a:cxnLst/>
              <a:rect r="r" b="b" t="t" l="l"/>
              <a:pathLst>
                <a:path h="1450975" w="4300085">
                  <a:moveTo>
                    <a:pt x="24183" y="0"/>
                  </a:moveTo>
                  <a:lnTo>
                    <a:pt x="4275901" y="0"/>
                  </a:lnTo>
                  <a:cubicBezTo>
                    <a:pt x="4282315" y="0"/>
                    <a:pt x="4288467" y="2548"/>
                    <a:pt x="4293002" y="7083"/>
                  </a:cubicBezTo>
                  <a:cubicBezTo>
                    <a:pt x="4297537" y="11618"/>
                    <a:pt x="4300085" y="17769"/>
                    <a:pt x="4300085" y="24183"/>
                  </a:cubicBezTo>
                  <a:lnTo>
                    <a:pt x="4300085" y="1426792"/>
                  </a:lnTo>
                  <a:cubicBezTo>
                    <a:pt x="4300085" y="1433206"/>
                    <a:pt x="4297537" y="1439357"/>
                    <a:pt x="4293002" y="1443892"/>
                  </a:cubicBezTo>
                  <a:cubicBezTo>
                    <a:pt x="4288467" y="1448427"/>
                    <a:pt x="4282315" y="1450975"/>
                    <a:pt x="4275901" y="1450975"/>
                  </a:cubicBezTo>
                  <a:lnTo>
                    <a:pt x="24183" y="1450975"/>
                  </a:lnTo>
                  <a:cubicBezTo>
                    <a:pt x="10827" y="1450975"/>
                    <a:pt x="0" y="1440148"/>
                    <a:pt x="0" y="1426792"/>
                  </a:cubicBezTo>
                  <a:lnTo>
                    <a:pt x="0" y="24183"/>
                  </a:lnTo>
                  <a:cubicBezTo>
                    <a:pt x="0" y="17769"/>
                    <a:pt x="2548" y="11618"/>
                    <a:pt x="7083" y="7083"/>
                  </a:cubicBezTo>
                  <a:cubicBezTo>
                    <a:pt x="11618" y="2548"/>
                    <a:pt x="17769" y="0"/>
                    <a:pt x="24183" y="0"/>
                  </a:cubicBezTo>
                  <a:close/>
                </a:path>
              </a:pathLst>
            </a:custGeom>
            <a:solidFill>
              <a:srgbClr val="B8CDDB"/>
            </a:solidFill>
          </p:spPr>
        </p:sp>
        <p:sp>
          <p:nvSpPr>
            <p:cNvPr name="TextBox 9" id="9"/>
            <p:cNvSpPr txBox="true"/>
            <p:nvPr/>
          </p:nvSpPr>
          <p:spPr>
            <a:xfrm>
              <a:off x="0" y="9525"/>
              <a:ext cx="4300085" cy="1441450"/>
            </a:xfrm>
            <a:prstGeom prst="rect">
              <a:avLst/>
            </a:prstGeom>
          </p:spPr>
          <p:txBody>
            <a:bodyPr anchor="ctr" rtlCol="false" tIns="50800" lIns="50800" bIns="50800" rIns="50800"/>
            <a:lstStyle/>
            <a:p>
              <a:pPr algn="ctr">
                <a:lnSpc>
                  <a:spcPts val="2898"/>
                </a:lnSpc>
              </a:pPr>
            </a:p>
          </p:txBody>
        </p:sp>
      </p:grpSp>
      <p:sp>
        <p:nvSpPr>
          <p:cNvPr name="TextBox 10" id="10"/>
          <p:cNvSpPr txBox="true"/>
          <p:nvPr/>
        </p:nvSpPr>
        <p:spPr>
          <a:xfrm rot="0">
            <a:off x="1372196" y="5888043"/>
            <a:ext cx="15701213" cy="2953707"/>
          </a:xfrm>
          <a:prstGeom prst="rect">
            <a:avLst/>
          </a:prstGeom>
        </p:spPr>
        <p:txBody>
          <a:bodyPr anchor="t" rtlCol="false" tIns="0" lIns="0" bIns="0" rIns="0">
            <a:spAutoFit/>
          </a:bodyPr>
          <a:lstStyle/>
          <a:p>
            <a:pPr marL="618740" indent="-309370" lvl="1">
              <a:lnSpc>
                <a:spcPts val="4012"/>
              </a:lnSpc>
              <a:buFont typeface="Arial"/>
              <a:buChar char="•"/>
            </a:pPr>
            <a:r>
              <a:rPr lang="en-US" sz="2865">
                <a:solidFill>
                  <a:srgbClr val="404040"/>
                </a:solidFill>
                <a:latin typeface="Canva Sans"/>
              </a:rPr>
              <a:t>SSD with Mobilenet V1 FPN feature extractor, shared box predictor and focal loss (a mobile version of </a:t>
            </a:r>
            <a:r>
              <a:rPr lang="en-US" sz="2865" u="sng">
                <a:solidFill>
                  <a:srgbClr val="404040"/>
                </a:solidFill>
                <a:latin typeface="Canva Sans"/>
                <a:hlinkClick r:id="rId6" tooltip="https://arxiv.org/abs/1708.02002"/>
              </a:rPr>
              <a:t>Retinanet in Lin et al</a:t>
            </a:r>
            <a:r>
              <a:rPr lang="en-US" sz="2865">
                <a:solidFill>
                  <a:srgbClr val="404040"/>
                </a:solidFill>
                <a:latin typeface="Canva Sans"/>
              </a:rPr>
              <a:t>) initialized from Imagenet classification checkpoint.</a:t>
            </a:r>
          </a:p>
          <a:p>
            <a:pPr marL="618740" indent="-309370" lvl="1">
              <a:lnSpc>
                <a:spcPts val="4012"/>
              </a:lnSpc>
              <a:buFont typeface="Arial"/>
              <a:buChar char="•"/>
            </a:pPr>
            <a:r>
              <a:rPr lang="en-US" sz="2865">
                <a:solidFill>
                  <a:srgbClr val="404040"/>
                </a:solidFill>
                <a:latin typeface="Canva Sans"/>
              </a:rPr>
              <a:t>Trained on </a:t>
            </a:r>
            <a:r>
              <a:rPr lang="en-US" sz="2865" u="sng">
                <a:solidFill>
                  <a:srgbClr val="404040"/>
                </a:solidFill>
                <a:latin typeface="Canva Sans"/>
                <a:hlinkClick r:id="rId7" tooltip="https://cocodataset.org/"/>
              </a:rPr>
              <a:t>COCO 2017</a:t>
            </a:r>
            <a:r>
              <a:rPr lang="en-US" sz="2865">
                <a:solidFill>
                  <a:srgbClr val="404040"/>
                </a:solidFill>
                <a:latin typeface="Canva Sans"/>
              </a:rPr>
              <a:t> dataset (images scaled to 640x640 resolution).</a:t>
            </a:r>
          </a:p>
          <a:p>
            <a:pPr marL="618740" indent="-309370" lvl="1">
              <a:lnSpc>
                <a:spcPts val="4012"/>
              </a:lnSpc>
              <a:buFont typeface="Arial"/>
              <a:buChar char="•"/>
            </a:pPr>
            <a:r>
              <a:rPr lang="en-US" sz="2865">
                <a:solidFill>
                  <a:srgbClr val="404040"/>
                </a:solidFill>
                <a:latin typeface="Canva Sans"/>
              </a:rPr>
              <a:t>Model created using the </a:t>
            </a:r>
            <a:r>
              <a:rPr lang="en-US" sz="2865" u="sng">
                <a:solidFill>
                  <a:srgbClr val="404040"/>
                </a:solidFill>
                <a:latin typeface="Canva Sans"/>
                <a:hlinkClick r:id="rId8" tooltip="https://github.com/tensorflow/models/tree/master/research/object_detection"/>
              </a:rPr>
              <a:t>TensorFlow Object Detection API</a:t>
            </a:r>
          </a:p>
          <a:p>
            <a:pPr>
              <a:lnSpc>
                <a:spcPts val="3391"/>
              </a:lnSpc>
            </a:pPr>
          </a:p>
        </p:txBody>
      </p:sp>
      <p:sp>
        <p:nvSpPr>
          <p:cNvPr name="Freeform 11" id="11"/>
          <p:cNvSpPr/>
          <p:nvPr/>
        </p:nvSpPr>
        <p:spPr>
          <a:xfrm flipH="false" flipV="false" rot="0">
            <a:off x="15771949" y="481520"/>
            <a:ext cx="2015590" cy="2158597"/>
          </a:xfrm>
          <a:custGeom>
            <a:avLst/>
            <a:gdLst/>
            <a:ahLst/>
            <a:cxnLst/>
            <a:rect r="r" b="b" t="t" l="l"/>
            <a:pathLst>
              <a:path h="2158597" w="2015590">
                <a:moveTo>
                  <a:pt x="0" y="0"/>
                </a:moveTo>
                <a:lnTo>
                  <a:pt x="2015590" y="0"/>
                </a:lnTo>
                <a:lnTo>
                  <a:pt x="2015590" y="2158597"/>
                </a:lnTo>
                <a:lnTo>
                  <a:pt x="0" y="21585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3233544" y="2144559"/>
            <a:ext cx="11455118" cy="3328723"/>
          </a:xfrm>
          <a:custGeom>
            <a:avLst/>
            <a:gdLst/>
            <a:ahLst/>
            <a:cxnLst/>
            <a:rect r="r" b="b" t="t" l="l"/>
            <a:pathLst>
              <a:path h="3328723" w="11455118">
                <a:moveTo>
                  <a:pt x="0" y="0"/>
                </a:moveTo>
                <a:lnTo>
                  <a:pt x="11455118" y="0"/>
                </a:lnTo>
                <a:lnTo>
                  <a:pt x="11455118" y="3328723"/>
                </a:lnTo>
                <a:lnTo>
                  <a:pt x="0" y="3328723"/>
                </a:lnTo>
                <a:lnTo>
                  <a:pt x="0" y="0"/>
                </a:lnTo>
                <a:close/>
              </a:path>
            </a:pathLst>
          </a:custGeom>
          <a:blipFill>
            <a:blip r:embed="rId11"/>
            <a:stretch>
              <a:fillRect l="0" t="0" r="0" b="0"/>
            </a:stretch>
          </a:blipFill>
        </p:spPr>
      </p:sp>
      <p:sp>
        <p:nvSpPr>
          <p:cNvPr name="TextBox 13" id="13"/>
          <p:cNvSpPr txBox="true"/>
          <p:nvPr/>
        </p:nvSpPr>
        <p:spPr>
          <a:xfrm rot="0">
            <a:off x="2454636" y="558364"/>
            <a:ext cx="13012933" cy="1002454"/>
          </a:xfrm>
          <a:prstGeom prst="rect">
            <a:avLst/>
          </a:prstGeom>
        </p:spPr>
        <p:txBody>
          <a:bodyPr anchor="t" rtlCol="false" tIns="0" lIns="0" bIns="0" rIns="0">
            <a:spAutoFit/>
          </a:bodyPr>
          <a:lstStyle/>
          <a:p>
            <a:pPr algn="ctr" marL="0" indent="0" lvl="0">
              <a:lnSpc>
                <a:spcPts val="8147"/>
              </a:lnSpc>
              <a:spcBef>
                <a:spcPct val="0"/>
              </a:spcBef>
            </a:pPr>
            <a:r>
              <a:rPr lang="en-US" sz="6219">
                <a:solidFill>
                  <a:srgbClr val="404040"/>
                </a:solidFill>
                <a:latin typeface="Hibernate"/>
              </a:rPr>
              <a:t>SSD_MOBILENET_V1</a:t>
            </a:r>
          </a:p>
        </p:txBody>
      </p:sp>
    </p:spTree>
  </p:cSld>
  <p:clrMapOvr>
    <a:masterClrMapping/>
  </p:clrMapOvr>
  <p:transition spd="fast">
    <p:wipe dir="d"/>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9" id="9"/>
          <p:cNvSpPr txBox="true"/>
          <p:nvPr/>
        </p:nvSpPr>
        <p:spPr>
          <a:xfrm rot="0">
            <a:off x="2124648" y="952500"/>
            <a:ext cx="131897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WHY MODEL OPTIMIZATION</a:t>
            </a:r>
          </a:p>
        </p:txBody>
      </p:sp>
      <p:sp>
        <p:nvSpPr>
          <p:cNvPr name="TextBox 10" id="10"/>
          <p:cNvSpPr txBox="true"/>
          <p:nvPr/>
        </p:nvSpPr>
        <p:spPr>
          <a:xfrm rot="0">
            <a:off x="772405" y="2102462"/>
            <a:ext cx="16637696" cy="1699172"/>
          </a:xfrm>
          <a:prstGeom prst="rect">
            <a:avLst/>
          </a:prstGeom>
        </p:spPr>
        <p:txBody>
          <a:bodyPr anchor="t" rtlCol="false" tIns="0" lIns="0" bIns="0" rIns="0">
            <a:spAutoFit/>
          </a:bodyPr>
          <a:lstStyle/>
          <a:p>
            <a:pPr algn="ctr">
              <a:lnSpc>
                <a:spcPts val="4519"/>
              </a:lnSpc>
            </a:pPr>
            <a:r>
              <a:rPr lang="en-US" sz="3228">
                <a:solidFill>
                  <a:srgbClr val="404040"/>
                </a:solidFill>
                <a:latin typeface="Canva Sans"/>
              </a:rPr>
              <a:t>Edge devices often have limited memory or computational power.</a:t>
            </a:r>
          </a:p>
          <a:p>
            <a:pPr>
              <a:lnSpc>
                <a:spcPts val="4519"/>
              </a:lnSpc>
            </a:pPr>
            <a:r>
              <a:rPr lang="en-US" sz="3228">
                <a:solidFill>
                  <a:srgbClr val="404040"/>
                </a:solidFill>
                <a:latin typeface="Canva Sans"/>
              </a:rPr>
              <a:t>Some optimizations allow the use of specialized hardware for accelerated inference.</a:t>
            </a:r>
          </a:p>
          <a:p>
            <a:pPr>
              <a:lnSpc>
                <a:spcPts val="4519"/>
              </a:lnSpc>
            </a:pPr>
          </a:p>
        </p:txBody>
      </p:sp>
      <p:sp>
        <p:nvSpPr>
          <p:cNvPr name="TextBox 11" id="11"/>
          <p:cNvSpPr txBox="true"/>
          <p:nvPr/>
        </p:nvSpPr>
        <p:spPr>
          <a:xfrm rot="0">
            <a:off x="1733210" y="4128871"/>
            <a:ext cx="131897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TRADE OFF’S</a:t>
            </a:r>
          </a:p>
        </p:txBody>
      </p:sp>
      <p:sp>
        <p:nvSpPr>
          <p:cNvPr name="TextBox 12" id="12"/>
          <p:cNvSpPr txBox="true"/>
          <p:nvPr/>
        </p:nvSpPr>
        <p:spPr>
          <a:xfrm rot="0">
            <a:off x="975953" y="5202633"/>
            <a:ext cx="16230600" cy="3985172"/>
          </a:xfrm>
          <a:prstGeom prst="rect">
            <a:avLst/>
          </a:prstGeom>
        </p:spPr>
        <p:txBody>
          <a:bodyPr anchor="t" rtlCol="false" tIns="0" lIns="0" bIns="0" rIns="0">
            <a:spAutoFit/>
          </a:bodyPr>
          <a:lstStyle/>
          <a:p>
            <a:pPr>
              <a:lnSpc>
                <a:spcPts val="4519"/>
              </a:lnSpc>
            </a:pPr>
            <a:r>
              <a:rPr lang="en-US" sz="3228">
                <a:solidFill>
                  <a:srgbClr val="404040"/>
                </a:solidFill>
                <a:latin typeface="Canva Sans Bold"/>
              </a:rPr>
              <a:t>Change in model accuracy, </a:t>
            </a:r>
          </a:p>
          <a:p>
            <a:pPr>
              <a:lnSpc>
                <a:spcPts val="4519"/>
              </a:lnSpc>
            </a:pPr>
            <a:r>
              <a:rPr lang="en-US" sz="3228">
                <a:solidFill>
                  <a:srgbClr val="404040"/>
                </a:solidFill>
                <a:latin typeface="Canva Sans"/>
              </a:rPr>
              <a:t>The accuracy changes depend on the individual model being optimized and are difficult to predict ahead of time. Generally, models that are optimized for size or latency will lose a small amount of accuracy. Depending on your application, this may or may not impact your users' experience. In rare cases, certain models may gain some accuracy as a result of the optimization process.</a:t>
            </a:r>
          </a:p>
          <a:p>
            <a:pPr>
              <a:lnSpc>
                <a:spcPts val="4519"/>
              </a:lnSpc>
            </a:pPr>
          </a:p>
        </p:txBody>
      </p:sp>
    </p:spTree>
  </p:cSld>
  <p:clrMapOvr>
    <a:masterClrMapping/>
  </p:clrMapOvr>
  <p:transition spd="fast">
    <p:wipe dir="d"/>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7393398" y="5143500"/>
            <a:ext cx="2096207" cy="634103"/>
          </a:xfrm>
          <a:custGeom>
            <a:avLst/>
            <a:gdLst/>
            <a:ahLst/>
            <a:cxnLst/>
            <a:rect r="r" b="b" t="t" l="l"/>
            <a:pathLst>
              <a:path h="634103" w="2096207">
                <a:moveTo>
                  <a:pt x="0" y="0"/>
                </a:moveTo>
                <a:lnTo>
                  <a:pt x="2096207" y="0"/>
                </a:lnTo>
                <a:lnTo>
                  <a:pt x="2096207" y="634103"/>
                </a:lnTo>
                <a:lnTo>
                  <a:pt x="0" y="6341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0" id="10"/>
          <p:cNvSpPr txBox="true"/>
          <p:nvPr/>
        </p:nvSpPr>
        <p:spPr>
          <a:xfrm rot="0">
            <a:off x="1833374" y="1590323"/>
            <a:ext cx="13189742" cy="1140437"/>
          </a:xfrm>
          <a:prstGeom prst="rect">
            <a:avLst/>
          </a:prstGeom>
        </p:spPr>
        <p:txBody>
          <a:bodyPr anchor="t" rtlCol="false" tIns="0" lIns="0" bIns="0" rIns="0">
            <a:spAutoFit/>
          </a:bodyPr>
          <a:lstStyle/>
          <a:p>
            <a:pPr algn="ctr" marL="0" indent="0" lvl="0">
              <a:lnSpc>
                <a:spcPts val="9172"/>
              </a:lnSpc>
              <a:spcBef>
                <a:spcPct val="0"/>
              </a:spcBef>
            </a:pPr>
            <a:r>
              <a:rPr lang="en-US" sz="7001">
                <a:solidFill>
                  <a:srgbClr val="404040"/>
                </a:solidFill>
                <a:latin typeface="Hibernate"/>
              </a:rPr>
              <a:t>WHY WE NEED MODEL OPTIMIZATION</a:t>
            </a:r>
          </a:p>
        </p:txBody>
      </p:sp>
      <p:sp>
        <p:nvSpPr>
          <p:cNvPr name="TextBox 11" id="11"/>
          <p:cNvSpPr txBox="true"/>
          <p:nvPr/>
        </p:nvSpPr>
        <p:spPr>
          <a:xfrm rot="0">
            <a:off x="490233" y="4577628"/>
            <a:ext cx="6585559" cy="1699172"/>
          </a:xfrm>
          <a:prstGeom prst="rect">
            <a:avLst/>
          </a:prstGeom>
        </p:spPr>
        <p:txBody>
          <a:bodyPr anchor="t" rtlCol="false" tIns="0" lIns="0" bIns="0" rIns="0">
            <a:spAutoFit/>
          </a:bodyPr>
          <a:lstStyle/>
          <a:p>
            <a:pPr>
              <a:lnSpc>
                <a:spcPts val="4519"/>
              </a:lnSpc>
            </a:pPr>
            <a:r>
              <a:rPr lang="en-US" sz="3228">
                <a:solidFill>
                  <a:srgbClr val="404040"/>
                </a:solidFill>
                <a:latin typeface="Canva Sans"/>
              </a:rPr>
              <a:t>There are several main ways model optimization can help with application development.</a:t>
            </a:r>
          </a:p>
        </p:txBody>
      </p:sp>
      <p:grpSp>
        <p:nvGrpSpPr>
          <p:cNvPr name="Group 12" id="12"/>
          <p:cNvGrpSpPr/>
          <p:nvPr/>
        </p:nvGrpSpPr>
        <p:grpSpPr>
          <a:xfrm rot="0">
            <a:off x="9984905" y="2691178"/>
            <a:ext cx="6287864" cy="6172850"/>
            <a:chOff x="0" y="0"/>
            <a:chExt cx="1656063" cy="1625771"/>
          </a:xfrm>
        </p:grpSpPr>
        <p:sp>
          <p:nvSpPr>
            <p:cNvPr name="Freeform 13" id="13"/>
            <p:cNvSpPr/>
            <p:nvPr/>
          </p:nvSpPr>
          <p:spPr>
            <a:xfrm flipH="false" flipV="false" rot="0">
              <a:off x="0" y="0"/>
              <a:ext cx="1656063" cy="1625771"/>
            </a:xfrm>
            <a:custGeom>
              <a:avLst/>
              <a:gdLst/>
              <a:ahLst/>
              <a:cxnLst/>
              <a:rect r="r" b="b" t="t" l="l"/>
              <a:pathLst>
                <a:path h="1625771" w="1656063">
                  <a:moveTo>
                    <a:pt x="62794" y="0"/>
                  </a:moveTo>
                  <a:lnTo>
                    <a:pt x="1593269" y="0"/>
                  </a:lnTo>
                  <a:cubicBezTo>
                    <a:pt x="1609923" y="0"/>
                    <a:pt x="1625895" y="6616"/>
                    <a:pt x="1637671" y="18392"/>
                  </a:cubicBezTo>
                  <a:cubicBezTo>
                    <a:pt x="1649447" y="30168"/>
                    <a:pt x="1656063" y="46140"/>
                    <a:pt x="1656063" y="62794"/>
                  </a:cubicBezTo>
                  <a:lnTo>
                    <a:pt x="1656063" y="1562977"/>
                  </a:lnTo>
                  <a:cubicBezTo>
                    <a:pt x="1656063" y="1579631"/>
                    <a:pt x="1649447" y="1595603"/>
                    <a:pt x="1637671" y="1607379"/>
                  </a:cubicBezTo>
                  <a:cubicBezTo>
                    <a:pt x="1625895" y="1619155"/>
                    <a:pt x="1609923" y="1625771"/>
                    <a:pt x="1593269" y="1625771"/>
                  </a:cubicBezTo>
                  <a:lnTo>
                    <a:pt x="62794" y="1625771"/>
                  </a:lnTo>
                  <a:cubicBezTo>
                    <a:pt x="46140" y="1625771"/>
                    <a:pt x="30168" y="1619155"/>
                    <a:pt x="18392" y="1607379"/>
                  </a:cubicBezTo>
                  <a:cubicBezTo>
                    <a:pt x="6616" y="1595603"/>
                    <a:pt x="0" y="1579631"/>
                    <a:pt x="0" y="1562977"/>
                  </a:cubicBezTo>
                  <a:lnTo>
                    <a:pt x="0" y="62794"/>
                  </a:lnTo>
                  <a:cubicBezTo>
                    <a:pt x="0" y="46140"/>
                    <a:pt x="6616" y="30168"/>
                    <a:pt x="18392" y="18392"/>
                  </a:cubicBezTo>
                  <a:cubicBezTo>
                    <a:pt x="30168" y="6616"/>
                    <a:pt x="46140" y="0"/>
                    <a:pt x="62794" y="0"/>
                  </a:cubicBezTo>
                  <a:close/>
                </a:path>
              </a:pathLst>
            </a:custGeom>
            <a:solidFill>
              <a:srgbClr val="EAD3CA"/>
            </a:solidFill>
          </p:spPr>
        </p:sp>
        <p:sp>
          <p:nvSpPr>
            <p:cNvPr name="TextBox 14" id="14"/>
            <p:cNvSpPr txBox="true"/>
            <p:nvPr/>
          </p:nvSpPr>
          <p:spPr>
            <a:xfrm>
              <a:off x="0" y="9525"/>
              <a:ext cx="1656063" cy="1616246"/>
            </a:xfrm>
            <a:prstGeom prst="rect">
              <a:avLst/>
            </a:prstGeom>
          </p:spPr>
          <p:txBody>
            <a:bodyPr anchor="ctr" rtlCol="false" tIns="50800" lIns="50800" bIns="50800" rIns="50800"/>
            <a:lstStyle/>
            <a:p>
              <a:pPr algn="ctr">
                <a:lnSpc>
                  <a:spcPts val="2898"/>
                </a:lnSpc>
              </a:pPr>
            </a:p>
          </p:txBody>
        </p:sp>
      </p:grpSp>
      <p:sp>
        <p:nvSpPr>
          <p:cNvPr name="TextBox 15" id="15"/>
          <p:cNvSpPr txBox="true"/>
          <p:nvPr/>
        </p:nvSpPr>
        <p:spPr>
          <a:xfrm rot="0">
            <a:off x="10076657" y="3788401"/>
            <a:ext cx="7204386" cy="3987929"/>
          </a:xfrm>
          <a:prstGeom prst="rect">
            <a:avLst/>
          </a:prstGeom>
        </p:spPr>
        <p:txBody>
          <a:bodyPr anchor="t" rtlCol="false" tIns="0" lIns="0" bIns="0" rIns="0">
            <a:spAutoFit/>
          </a:bodyPr>
          <a:lstStyle/>
          <a:p>
            <a:pPr marL="544121" indent="-272061" lvl="1">
              <a:lnSpc>
                <a:spcPts val="2898"/>
              </a:lnSpc>
              <a:buFont typeface="Arial"/>
              <a:buChar char="•"/>
            </a:pPr>
            <a:r>
              <a:rPr lang="en-US" sz="2520">
                <a:solidFill>
                  <a:srgbClr val="404040"/>
                </a:solidFill>
                <a:latin typeface="Montserrat Classic Bold"/>
              </a:rPr>
              <a:t>SIZE REDUCTION</a:t>
            </a:r>
          </a:p>
          <a:p>
            <a:pPr>
              <a:lnSpc>
                <a:spcPts val="2898"/>
              </a:lnSpc>
            </a:pPr>
          </a:p>
          <a:p>
            <a:pPr>
              <a:lnSpc>
                <a:spcPts val="2898"/>
              </a:lnSpc>
            </a:pPr>
          </a:p>
          <a:p>
            <a:pPr>
              <a:lnSpc>
                <a:spcPts val="2898"/>
              </a:lnSpc>
            </a:pPr>
          </a:p>
          <a:p>
            <a:pPr>
              <a:lnSpc>
                <a:spcPts val="2898"/>
              </a:lnSpc>
            </a:pPr>
          </a:p>
          <a:p>
            <a:pPr>
              <a:lnSpc>
                <a:spcPts val="2898"/>
              </a:lnSpc>
            </a:pPr>
          </a:p>
          <a:p>
            <a:pPr marL="544121" indent="-272061" lvl="1">
              <a:lnSpc>
                <a:spcPts val="2898"/>
              </a:lnSpc>
              <a:buFont typeface="Arial"/>
              <a:buChar char="•"/>
            </a:pPr>
            <a:r>
              <a:rPr lang="en-US" sz="2520">
                <a:solidFill>
                  <a:srgbClr val="404040"/>
                </a:solidFill>
                <a:latin typeface="Montserrat Classic Bold"/>
              </a:rPr>
              <a:t>LATENCY REDUCTION</a:t>
            </a:r>
          </a:p>
          <a:p>
            <a:pPr>
              <a:lnSpc>
                <a:spcPts val="2898"/>
              </a:lnSpc>
            </a:pPr>
          </a:p>
          <a:p>
            <a:pPr>
              <a:lnSpc>
                <a:spcPts val="2898"/>
              </a:lnSpc>
            </a:pPr>
          </a:p>
          <a:p>
            <a:pPr marL="544121" indent="-272061" lvl="1">
              <a:lnSpc>
                <a:spcPts val="2898"/>
              </a:lnSpc>
              <a:buFont typeface="Arial"/>
              <a:buChar char="•"/>
            </a:pPr>
            <a:r>
              <a:rPr lang="en-US" sz="2520">
                <a:solidFill>
                  <a:srgbClr val="404040"/>
                </a:solidFill>
                <a:latin typeface="Montserrat Classic Bold"/>
              </a:rPr>
              <a:t>ACCELERATOR COMPATIBILITY</a:t>
            </a:r>
          </a:p>
          <a:p>
            <a:pPr>
              <a:lnSpc>
                <a:spcPts val="2898"/>
              </a:lnSpc>
            </a:pPr>
            <a:r>
              <a:rPr lang="en-US" sz="2520">
                <a:solidFill>
                  <a:srgbClr val="404040"/>
                </a:solidFill>
                <a:latin typeface="Montserrat Classic Bold"/>
              </a:rPr>
              <a:t>    </a:t>
            </a:r>
          </a:p>
        </p:txBody>
      </p:sp>
      <p:sp>
        <p:nvSpPr>
          <p:cNvPr name="TextBox 16" id="16"/>
          <p:cNvSpPr txBox="true"/>
          <p:nvPr/>
        </p:nvSpPr>
        <p:spPr>
          <a:xfrm rot="0">
            <a:off x="10734922" y="4184604"/>
            <a:ext cx="7204386" cy="1092329"/>
          </a:xfrm>
          <a:prstGeom prst="rect">
            <a:avLst/>
          </a:prstGeom>
        </p:spPr>
        <p:txBody>
          <a:bodyPr anchor="t" rtlCol="false" tIns="0" lIns="0" bIns="0" rIns="0">
            <a:spAutoFit/>
          </a:bodyPr>
          <a:lstStyle/>
          <a:p>
            <a:pPr marL="544121" indent="-272061" lvl="1">
              <a:lnSpc>
                <a:spcPts val="2898"/>
              </a:lnSpc>
              <a:buFont typeface="Arial"/>
              <a:buChar char="•"/>
            </a:pPr>
            <a:r>
              <a:rPr lang="en-US" sz="2520">
                <a:solidFill>
                  <a:srgbClr val="404040"/>
                </a:solidFill>
                <a:latin typeface="Montserrat Classic"/>
              </a:rPr>
              <a:t>SMALLER STORAGE SIZE</a:t>
            </a:r>
          </a:p>
          <a:p>
            <a:pPr marL="544121" indent="-272061" lvl="1">
              <a:lnSpc>
                <a:spcPts val="2898"/>
              </a:lnSpc>
              <a:buFont typeface="Arial"/>
              <a:buChar char="•"/>
            </a:pPr>
            <a:r>
              <a:rPr lang="en-US" sz="2520">
                <a:solidFill>
                  <a:srgbClr val="404040"/>
                </a:solidFill>
                <a:latin typeface="Montserrat Classic"/>
              </a:rPr>
              <a:t>SMALLER DOWNLOAD SIZE</a:t>
            </a:r>
          </a:p>
          <a:p>
            <a:pPr marL="544121" indent="-272061" lvl="1">
              <a:lnSpc>
                <a:spcPts val="2898"/>
              </a:lnSpc>
              <a:buFont typeface="Arial"/>
              <a:buChar char="•"/>
            </a:pPr>
            <a:r>
              <a:rPr lang="en-US" sz="2520">
                <a:solidFill>
                  <a:srgbClr val="404040"/>
                </a:solidFill>
                <a:latin typeface="Montserrat Classic"/>
              </a:rPr>
              <a:t>LESS MEMORY USAGE</a:t>
            </a:r>
          </a:p>
        </p:txBody>
      </p:sp>
    </p:spTree>
  </p:cSld>
  <p:clrMapOvr>
    <a:masterClrMapping/>
  </p:clrMapOvr>
  <p:transition spd="fast">
    <p:wipe dir="r"/>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TextBox 3" id="3"/>
          <p:cNvSpPr txBox="true"/>
          <p:nvPr/>
        </p:nvSpPr>
        <p:spPr>
          <a:xfrm rot="0">
            <a:off x="1548422" y="1138702"/>
            <a:ext cx="14774235" cy="1956435"/>
          </a:xfrm>
          <a:prstGeom prst="rect">
            <a:avLst/>
          </a:prstGeom>
        </p:spPr>
        <p:txBody>
          <a:bodyPr anchor="t" rtlCol="false" tIns="0" lIns="0" bIns="0" rIns="0">
            <a:spAutoFit/>
          </a:bodyPr>
          <a:lstStyle/>
          <a:p>
            <a:pPr algn="ctr" marL="0" indent="0" lvl="0">
              <a:lnSpc>
                <a:spcPts val="15720"/>
              </a:lnSpc>
              <a:spcBef>
                <a:spcPct val="0"/>
              </a:spcBef>
            </a:pPr>
            <a:r>
              <a:rPr lang="en-US" sz="12000">
                <a:solidFill>
                  <a:srgbClr val="272727"/>
                </a:solidFill>
                <a:latin typeface="Hibernate"/>
              </a:rPr>
              <a:t>METHODOLGY</a:t>
            </a:r>
          </a:p>
        </p:txBody>
      </p:sp>
      <p:grpSp>
        <p:nvGrpSpPr>
          <p:cNvPr name="Group 4" id="4"/>
          <p:cNvGrpSpPr/>
          <p:nvPr/>
        </p:nvGrpSpPr>
        <p:grpSpPr>
          <a:xfrm rot="0">
            <a:off x="4706085" y="3771412"/>
            <a:ext cx="4229454" cy="4741161"/>
            <a:chOff x="0" y="0"/>
            <a:chExt cx="1113930" cy="1248701"/>
          </a:xfrm>
        </p:grpSpPr>
        <p:sp>
          <p:nvSpPr>
            <p:cNvPr name="Freeform 5" id="5"/>
            <p:cNvSpPr/>
            <p:nvPr/>
          </p:nvSpPr>
          <p:spPr>
            <a:xfrm flipH="false" flipV="false" rot="0">
              <a:off x="0" y="0"/>
              <a:ext cx="1113930" cy="1248701"/>
            </a:xfrm>
            <a:custGeom>
              <a:avLst/>
              <a:gdLst/>
              <a:ahLst/>
              <a:cxnLst/>
              <a:rect r="r" b="b" t="t" l="l"/>
              <a:pathLst>
                <a:path h="1248701" w="1113930">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C8BE92"/>
            </a:solidFill>
          </p:spPr>
        </p:sp>
        <p:sp>
          <p:nvSpPr>
            <p:cNvPr name="TextBox 6" id="6"/>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sp>
        <p:nvSpPr>
          <p:cNvPr name="TextBox 7" id="7"/>
          <p:cNvSpPr txBox="true"/>
          <p:nvPr/>
        </p:nvSpPr>
        <p:spPr>
          <a:xfrm rot="0">
            <a:off x="5490532" y="3956044"/>
            <a:ext cx="2660562" cy="931545"/>
          </a:xfrm>
          <a:prstGeom prst="rect">
            <a:avLst/>
          </a:prstGeom>
        </p:spPr>
        <p:txBody>
          <a:bodyPr anchor="t" rtlCol="false" tIns="0" lIns="0" bIns="0" rIns="0">
            <a:spAutoFit/>
          </a:bodyPr>
          <a:lstStyle/>
          <a:p>
            <a:pPr algn="ctr" marL="0" indent="0" lvl="0">
              <a:lnSpc>
                <a:spcPts val="3779"/>
              </a:lnSpc>
              <a:spcBef>
                <a:spcPct val="0"/>
              </a:spcBef>
            </a:pPr>
            <a:r>
              <a:rPr lang="en-US" sz="2700" spc="86">
                <a:solidFill>
                  <a:srgbClr val="000000"/>
                </a:solidFill>
                <a:latin typeface="Montserrat Bold"/>
              </a:rPr>
              <a:t>MODEL SELECTION</a:t>
            </a:r>
          </a:p>
        </p:txBody>
      </p:sp>
      <p:sp>
        <p:nvSpPr>
          <p:cNvPr name="TextBox 8" id="8"/>
          <p:cNvSpPr txBox="true"/>
          <p:nvPr/>
        </p:nvSpPr>
        <p:spPr>
          <a:xfrm rot="0">
            <a:off x="5176714" y="5086350"/>
            <a:ext cx="3289398" cy="3237484"/>
          </a:xfrm>
          <a:prstGeom prst="rect">
            <a:avLst/>
          </a:prstGeom>
        </p:spPr>
        <p:txBody>
          <a:bodyPr anchor="t" rtlCol="false" tIns="0" lIns="0" bIns="0" rIns="0">
            <a:spAutoFit/>
          </a:bodyPr>
          <a:lstStyle/>
          <a:p>
            <a:pPr algn="ctr">
              <a:lnSpc>
                <a:spcPts val="2887"/>
              </a:lnSpc>
            </a:pPr>
            <a:r>
              <a:rPr lang="en-US" sz="1899" spc="60">
                <a:solidFill>
                  <a:srgbClr val="000000"/>
                </a:solidFill>
                <a:latin typeface="Montserrat Medium"/>
              </a:rPr>
              <a:t>Choose an appropriate pre-trained model for image classification and fine-tune it on the collected dataset to enhance its suitability for the specific surveillance environment.</a:t>
            </a:r>
          </a:p>
        </p:txBody>
      </p:sp>
      <p:grpSp>
        <p:nvGrpSpPr>
          <p:cNvPr name="Group 9" id="9"/>
          <p:cNvGrpSpPr/>
          <p:nvPr/>
        </p:nvGrpSpPr>
        <p:grpSpPr>
          <a:xfrm rot="0">
            <a:off x="9190013" y="3771412"/>
            <a:ext cx="4229454" cy="4741161"/>
            <a:chOff x="0" y="0"/>
            <a:chExt cx="1113930" cy="1248701"/>
          </a:xfrm>
        </p:grpSpPr>
        <p:sp>
          <p:nvSpPr>
            <p:cNvPr name="Freeform 10" id="10"/>
            <p:cNvSpPr/>
            <p:nvPr/>
          </p:nvSpPr>
          <p:spPr>
            <a:xfrm flipH="false" flipV="false" rot="0">
              <a:off x="0" y="0"/>
              <a:ext cx="1113930" cy="1248701"/>
            </a:xfrm>
            <a:custGeom>
              <a:avLst/>
              <a:gdLst/>
              <a:ahLst/>
              <a:cxnLst/>
              <a:rect r="r" b="b" t="t" l="l"/>
              <a:pathLst>
                <a:path h="1248701" w="1113930">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EAD3CA"/>
            </a:solidFill>
          </p:spPr>
        </p:sp>
        <p:sp>
          <p:nvSpPr>
            <p:cNvPr name="TextBox 11" id="11"/>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sp>
        <p:nvSpPr>
          <p:cNvPr name="TextBox 12" id="12"/>
          <p:cNvSpPr txBox="true"/>
          <p:nvPr/>
        </p:nvSpPr>
        <p:spPr>
          <a:xfrm rot="0">
            <a:off x="9818253" y="3956044"/>
            <a:ext cx="2975675" cy="931545"/>
          </a:xfrm>
          <a:prstGeom prst="rect">
            <a:avLst/>
          </a:prstGeom>
        </p:spPr>
        <p:txBody>
          <a:bodyPr anchor="t" rtlCol="false" tIns="0" lIns="0" bIns="0" rIns="0">
            <a:spAutoFit/>
          </a:bodyPr>
          <a:lstStyle/>
          <a:p>
            <a:pPr algn="ctr">
              <a:lnSpc>
                <a:spcPts val="3779"/>
              </a:lnSpc>
            </a:pPr>
            <a:r>
              <a:rPr lang="en-US" sz="2700" spc="86">
                <a:solidFill>
                  <a:srgbClr val="000000"/>
                </a:solidFill>
                <a:latin typeface="Montserrat Bold"/>
              </a:rPr>
              <a:t>MODEL</a:t>
            </a:r>
          </a:p>
          <a:p>
            <a:pPr algn="ctr" marL="0" indent="0" lvl="0">
              <a:lnSpc>
                <a:spcPts val="3779"/>
              </a:lnSpc>
              <a:spcBef>
                <a:spcPct val="0"/>
              </a:spcBef>
            </a:pPr>
            <a:r>
              <a:rPr lang="en-US" sz="2700" spc="86">
                <a:solidFill>
                  <a:srgbClr val="000000"/>
                </a:solidFill>
                <a:latin typeface="Montserrat Bold"/>
              </a:rPr>
              <a:t>DEVELOPMENT</a:t>
            </a:r>
          </a:p>
        </p:txBody>
      </p:sp>
      <p:sp>
        <p:nvSpPr>
          <p:cNvPr name="TextBox 13" id="13"/>
          <p:cNvSpPr txBox="true"/>
          <p:nvPr/>
        </p:nvSpPr>
        <p:spPr>
          <a:xfrm rot="0">
            <a:off x="9660040" y="5086350"/>
            <a:ext cx="3289398" cy="3237484"/>
          </a:xfrm>
          <a:prstGeom prst="rect">
            <a:avLst/>
          </a:prstGeom>
        </p:spPr>
        <p:txBody>
          <a:bodyPr anchor="t" rtlCol="false" tIns="0" lIns="0" bIns="0" rIns="0">
            <a:spAutoFit/>
          </a:bodyPr>
          <a:lstStyle/>
          <a:p>
            <a:pPr algn="ctr">
              <a:lnSpc>
                <a:spcPts val="2887"/>
              </a:lnSpc>
            </a:pPr>
            <a:r>
              <a:rPr lang="en-US" sz="1899" spc="60">
                <a:solidFill>
                  <a:srgbClr val="000000"/>
                </a:solidFill>
                <a:latin typeface="Montserrat Medium"/>
              </a:rPr>
              <a:t>Designing and implementing algorithms for real-time image classification and object detection, focusing on optimizing for edge computing constraints.</a:t>
            </a:r>
          </a:p>
          <a:p>
            <a:pPr algn="ctr">
              <a:lnSpc>
                <a:spcPts val="2887"/>
              </a:lnSpc>
            </a:pPr>
          </a:p>
        </p:txBody>
      </p:sp>
      <p:grpSp>
        <p:nvGrpSpPr>
          <p:cNvPr name="Group 14" id="14"/>
          <p:cNvGrpSpPr/>
          <p:nvPr/>
        </p:nvGrpSpPr>
        <p:grpSpPr>
          <a:xfrm rot="0">
            <a:off x="13676642" y="3771412"/>
            <a:ext cx="4229454" cy="4741161"/>
            <a:chOff x="0" y="0"/>
            <a:chExt cx="1113930" cy="1248701"/>
          </a:xfrm>
        </p:grpSpPr>
        <p:sp>
          <p:nvSpPr>
            <p:cNvPr name="Freeform 15" id="15"/>
            <p:cNvSpPr/>
            <p:nvPr/>
          </p:nvSpPr>
          <p:spPr>
            <a:xfrm flipH="false" flipV="false" rot="0">
              <a:off x="0" y="0"/>
              <a:ext cx="1113930" cy="1248701"/>
            </a:xfrm>
            <a:custGeom>
              <a:avLst/>
              <a:gdLst/>
              <a:ahLst/>
              <a:cxnLst/>
              <a:rect r="r" b="b" t="t" l="l"/>
              <a:pathLst>
                <a:path h="1248701" w="1113930">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F4C2A1"/>
            </a:solidFill>
          </p:spPr>
        </p:sp>
        <p:sp>
          <p:nvSpPr>
            <p:cNvPr name="TextBox 16" id="16"/>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sp>
        <p:nvSpPr>
          <p:cNvPr name="TextBox 17" id="17"/>
          <p:cNvSpPr txBox="true"/>
          <p:nvPr/>
        </p:nvSpPr>
        <p:spPr>
          <a:xfrm rot="0">
            <a:off x="14461088" y="3956044"/>
            <a:ext cx="2660562" cy="931545"/>
          </a:xfrm>
          <a:prstGeom prst="rect">
            <a:avLst/>
          </a:prstGeom>
        </p:spPr>
        <p:txBody>
          <a:bodyPr anchor="t" rtlCol="false" tIns="0" lIns="0" bIns="0" rIns="0">
            <a:spAutoFit/>
          </a:bodyPr>
          <a:lstStyle/>
          <a:p>
            <a:pPr algn="ctr" marL="0" indent="0" lvl="0">
              <a:lnSpc>
                <a:spcPts val="3779"/>
              </a:lnSpc>
              <a:spcBef>
                <a:spcPct val="0"/>
              </a:spcBef>
            </a:pPr>
            <a:r>
              <a:rPr lang="en-US" sz="2700" spc="86">
                <a:solidFill>
                  <a:srgbClr val="000000"/>
                </a:solidFill>
                <a:latin typeface="Montserrat Bold"/>
              </a:rPr>
              <a:t>SYSTEM INTEGRATION</a:t>
            </a:r>
          </a:p>
        </p:txBody>
      </p:sp>
      <p:sp>
        <p:nvSpPr>
          <p:cNvPr name="TextBox 18" id="18"/>
          <p:cNvSpPr txBox="true"/>
          <p:nvPr/>
        </p:nvSpPr>
        <p:spPr>
          <a:xfrm rot="0">
            <a:off x="14143367" y="5240014"/>
            <a:ext cx="3289398" cy="1789684"/>
          </a:xfrm>
          <a:prstGeom prst="rect">
            <a:avLst/>
          </a:prstGeom>
        </p:spPr>
        <p:txBody>
          <a:bodyPr anchor="t" rtlCol="false" tIns="0" lIns="0" bIns="0" rIns="0">
            <a:spAutoFit/>
          </a:bodyPr>
          <a:lstStyle/>
          <a:p>
            <a:pPr algn="ctr">
              <a:lnSpc>
                <a:spcPts val="2887"/>
              </a:lnSpc>
            </a:pPr>
            <a:r>
              <a:rPr lang="en-US" sz="1899" spc="60">
                <a:solidFill>
                  <a:srgbClr val="000000"/>
                </a:solidFill>
                <a:latin typeface="Montserrat Medium"/>
              </a:rPr>
              <a:t>Detailing the steps in integrating the developed modules into a cohesive Raspberry Pi 4b system.</a:t>
            </a:r>
          </a:p>
        </p:txBody>
      </p:sp>
      <p:grpSp>
        <p:nvGrpSpPr>
          <p:cNvPr name="Group 19" id="19"/>
          <p:cNvGrpSpPr/>
          <p:nvPr/>
        </p:nvGrpSpPr>
        <p:grpSpPr>
          <a:xfrm rot="0">
            <a:off x="222158" y="3771412"/>
            <a:ext cx="4229454" cy="4741161"/>
            <a:chOff x="0" y="0"/>
            <a:chExt cx="1113930" cy="1248701"/>
          </a:xfrm>
        </p:grpSpPr>
        <p:sp>
          <p:nvSpPr>
            <p:cNvPr name="Freeform 20" id="20"/>
            <p:cNvSpPr/>
            <p:nvPr/>
          </p:nvSpPr>
          <p:spPr>
            <a:xfrm flipH="false" flipV="false" rot="0">
              <a:off x="0" y="0"/>
              <a:ext cx="1113930" cy="1248701"/>
            </a:xfrm>
            <a:custGeom>
              <a:avLst/>
              <a:gdLst/>
              <a:ahLst/>
              <a:cxnLst/>
              <a:rect r="r" b="b" t="t" l="l"/>
              <a:pathLst>
                <a:path h="1248701" w="1113930">
                  <a:moveTo>
                    <a:pt x="93354" y="0"/>
                  </a:moveTo>
                  <a:lnTo>
                    <a:pt x="1020576" y="0"/>
                  </a:lnTo>
                  <a:cubicBezTo>
                    <a:pt x="1072134" y="0"/>
                    <a:pt x="1113930" y="41796"/>
                    <a:pt x="1113930" y="93354"/>
                  </a:cubicBezTo>
                  <a:lnTo>
                    <a:pt x="1113930" y="1155346"/>
                  </a:lnTo>
                  <a:cubicBezTo>
                    <a:pt x="1113930" y="1206905"/>
                    <a:pt x="1072134" y="1248701"/>
                    <a:pt x="1020576" y="1248701"/>
                  </a:cubicBezTo>
                  <a:lnTo>
                    <a:pt x="93354" y="1248701"/>
                  </a:lnTo>
                  <a:cubicBezTo>
                    <a:pt x="41796" y="1248701"/>
                    <a:pt x="0" y="1206905"/>
                    <a:pt x="0" y="1155346"/>
                  </a:cubicBezTo>
                  <a:lnTo>
                    <a:pt x="0" y="93354"/>
                  </a:lnTo>
                  <a:cubicBezTo>
                    <a:pt x="0" y="41796"/>
                    <a:pt x="41796" y="0"/>
                    <a:pt x="93354" y="0"/>
                  </a:cubicBezTo>
                  <a:close/>
                </a:path>
              </a:pathLst>
            </a:custGeom>
            <a:solidFill>
              <a:srgbClr val="B8CDDB"/>
            </a:solidFill>
          </p:spPr>
        </p:sp>
        <p:sp>
          <p:nvSpPr>
            <p:cNvPr name="TextBox 21" id="21"/>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sp>
        <p:nvSpPr>
          <p:cNvPr name="TextBox 22" id="22"/>
          <p:cNvSpPr txBox="true"/>
          <p:nvPr/>
        </p:nvSpPr>
        <p:spPr>
          <a:xfrm rot="0">
            <a:off x="825536" y="5571123"/>
            <a:ext cx="3156650" cy="1719765"/>
          </a:xfrm>
          <a:prstGeom prst="rect">
            <a:avLst/>
          </a:prstGeom>
        </p:spPr>
        <p:txBody>
          <a:bodyPr anchor="t" rtlCol="false" tIns="0" lIns="0" bIns="0" rIns="0">
            <a:spAutoFit/>
          </a:bodyPr>
          <a:lstStyle/>
          <a:p>
            <a:pPr algn="ctr">
              <a:lnSpc>
                <a:spcPts val="2771"/>
              </a:lnSpc>
            </a:pPr>
            <a:r>
              <a:rPr lang="en-US" sz="1823" spc="58">
                <a:solidFill>
                  <a:srgbClr val="000000"/>
                </a:solidFill>
                <a:latin typeface="Montserrat Medium"/>
              </a:rPr>
              <a:t>Gathering a diverse dataset representative of the surveillance scenarios the system is intended for.</a:t>
            </a:r>
          </a:p>
        </p:txBody>
      </p:sp>
      <p:sp>
        <p:nvSpPr>
          <p:cNvPr name="TextBox 23" id="23"/>
          <p:cNvSpPr txBox="true"/>
          <p:nvPr/>
        </p:nvSpPr>
        <p:spPr>
          <a:xfrm rot="0">
            <a:off x="692787" y="4017145"/>
            <a:ext cx="3289398" cy="931545"/>
          </a:xfrm>
          <a:prstGeom prst="rect">
            <a:avLst/>
          </a:prstGeom>
        </p:spPr>
        <p:txBody>
          <a:bodyPr anchor="t" rtlCol="false" tIns="0" lIns="0" bIns="0" rIns="0">
            <a:spAutoFit/>
          </a:bodyPr>
          <a:lstStyle/>
          <a:p>
            <a:pPr algn="ctr" marL="0" indent="0" lvl="0">
              <a:lnSpc>
                <a:spcPts val="3779"/>
              </a:lnSpc>
              <a:spcBef>
                <a:spcPct val="0"/>
              </a:spcBef>
            </a:pPr>
            <a:r>
              <a:rPr lang="en-US" sz="2700" spc="86">
                <a:solidFill>
                  <a:srgbClr val="000000"/>
                </a:solidFill>
                <a:latin typeface="Montserrat Bold"/>
              </a:rPr>
              <a:t>DATA COLLECTION</a:t>
            </a:r>
          </a:p>
        </p:txBody>
      </p:sp>
    </p:spTree>
  </p:cSld>
  <p:clrMapOvr>
    <a:masterClrMapping/>
  </p:clrMapOvr>
  <p:transition spd="fast">
    <p:wipe dir="r"/>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TextBox 4" id="4"/>
          <p:cNvSpPr txBox="true"/>
          <p:nvPr/>
        </p:nvSpPr>
        <p:spPr>
          <a:xfrm rot="0">
            <a:off x="1560425" y="3088417"/>
            <a:ext cx="7730460" cy="4941753"/>
          </a:xfrm>
          <a:prstGeom prst="rect">
            <a:avLst/>
          </a:prstGeom>
        </p:spPr>
        <p:txBody>
          <a:bodyPr anchor="t" rtlCol="false" tIns="0" lIns="0" bIns="0" rIns="0">
            <a:spAutoFit/>
          </a:bodyPr>
          <a:lstStyle/>
          <a:p>
            <a:pPr algn="just" marL="421208" indent="-210604" lvl="1">
              <a:lnSpc>
                <a:spcPts val="3023"/>
              </a:lnSpc>
              <a:buFont typeface="Arial"/>
              <a:buChar char="•"/>
            </a:pPr>
            <a:r>
              <a:rPr lang="en-US" sz="1950">
                <a:solidFill>
                  <a:srgbClr val="525252"/>
                </a:solidFill>
                <a:latin typeface="Montserrat Medium"/>
              </a:rPr>
              <a:t>Gather Diverse Images: We collect a large and diverse dataset of images containing the target objects. Here, we have the dataset of  </a:t>
            </a:r>
            <a:r>
              <a:rPr lang="en-US" sz="1950" u="sng">
                <a:solidFill>
                  <a:srgbClr val="525252"/>
                </a:solidFill>
                <a:latin typeface="Montserrat Medium"/>
                <a:hlinkClick r:id="rId4" tooltip="http://www.image-net.org/challenges/LSVRC/2012/"/>
              </a:rPr>
              <a:t>ILSVRC-2012-CLS</a:t>
            </a:r>
            <a:r>
              <a:rPr lang="en-US" sz="1950">
                <a:solidFill>
                  <a:srgbClr val="525252"/>
                </a:solidFill>
                <a:latin typeface="Montserrat Medium"/>
              </a:rPr>
              <a:t> image classification dataset. After Ensuring the images represent various lighting conditions, backgrounds, and object orientations.</a:t>
            </a:r>
          </a:p>
          <a:p>
            <a:pPr algn="just" marL="421208" indent="-210604" lvl="1">
              <a:lnSpc>
                <a:spcPts val="3023"/>
              </a:lnSpc>
              <a:buFont typeface="Arial"/>
              <a:buChar char="•"/>
            </a:pPr>
            <a:r>
              <a:rPr lang="en-US" sz="1950">
                <a:solidFill>
                  <a:srgbClr val="525252"/>
                </a:solidFill>
                <a:latin typeface="Montserrat Medium"/>
              </a:rPr>
              <a:t>Annotating the Images: We Annotate the images with bounding boxes around the target objects. This provides ground truth data for the model to learn from.</a:t>
            </a:r>
          </a:p>
          <a:p>
            <a:pPr algn="just" marL="421208" indent="-210604" lvl="1">
              <a:lnSpc>
                <a:spcPts val="3023"/>
              </a:lnSpc>
              <a:buFont typeface="Arial"/>
              <a:buChar char="•"/>
            </a:pPr>
            <a:r>
              <a:rPr lang="en-US" sz="1950">
                <a:solidFill>
                  <a:srgbClr val="525252"/>
                </a:solidFill>
                <a:latin typeface="Montserrat Medium"/>
              </a:rPr>
              <a:t>Data Augmentation: By Augmenting the dataset and applying techniques like flipping, rotating, and cropping to increase the variability and robustness of the model, we achieve the desired results. </a:t>
            </a:r>
          </a:p>
          <a:p>
            <a:pPr algn="just">
              <a:lnSpc>
                <a:spcPts val="3023"/>
              </a:lnSpc>
            </a:pPr>
          </a:p>
        </p:txBody>
      </p:sp>
      <p:sp>
        <p:nvSpPr>
          <p:cNvPr name="Freeform 5" id="5"/>
          <p:cNvSpPr/>
          <p:nvPr/>
        </p:nvSpPr>
        <p:spPr>
          <a:xfrm flipH="false" flipV="false" rot="0">
            <a:off x="1381179" y="-1440599"/>
            <a:ext cx="2669512" cy="2469299"/>
          </a:xfrm>
          <a:custGeom>
            <a:avLst/>
            <a:gdLst/>
            <a:ahLst/>
            <a:cxnLst/>
            <a:rect r="r" b="b" t="t" l="l"/>
            <a:pathLst>
              <a:path h="2469299" w="2669512">
                <a:moveTo>
                  <a:pt x="0" y="0"/>
                </a:moveTo>
                <a:lnTo>
                  <a:pt x="2669512" y="0"/>
                </a:lnTo>
                <a:lnTo>
                  <a:pt x="2669512" y="2469299"/>
                </a:lnTo>
                <a:lnTo>
                  <a:pt x="0" y="2469299"/>
                </a:lnTo>
                <a:lnTo>
                  <a:pt x="0" y="0"/>
                </a:lnTo>
                <a:close/>
              </a:path>
            </a:pathLst>
          </a:custGeom>
          <a:blipFill>
            <a:blip r:embed="rId5"/>
            <a:stretch>
              <a:fillRect l="0" t="0" r="0" b="0"/>
            </a:stretch>
          </a:blipFill>
        </p:spPr>
      </p:sp>
      <p:sp>
        <p:nvSpPr>
          <p:cNvPr name="TextBox 6" id="6"/>
          <p:cNvSpPr txBox="true"/>
          <p:nvPr/>
        </p:nvSpPr>
        <p:spPr>
          <a:xfrm rot="0">
            <a:off x="434450" y="2102978"/>
            <a:ext cx="8250591" cy="573405"/>
          </a:xfrm>
          <a:prstGeom prst="rect">
            <a:avLst/>
          </a:prstGeom>
        </p:spPr>
        <p:txBody>
          <a:bodyPr anchor="t" rtlCol="false" tIns="0" lIns="0" bIns="0" rIns="0">
            <a:spAutoFit/>
          </a:bodyPr>
          <a:lstStyle/>
          <a:p>
            <a:pPr algn="ctr" marL="0" indent="0" lvl="0">
              <a:lnSpc>
                <a:spcPts val="4560"/>
              </a:lnSpc>
              <a:spcBef>
                <a:spcPct val="0"/>
              </a:spcBef>
            </a:pPr>
            <a:r>
              <a:rPr lang="en-US" sz="4000">
                <a:solidFill>
                  <a:srgbClr val="525252"/>
                </a:solidFill>
                <a:latin typeface="Montserrat Bold"/>
              </a:rPr>
              <a:t>Data Collection</a:t>
            </a:r>
          </a:p>
        </p:txBody>
      </p:sp>
      <p:sp>
        <p:nvSpPr>
          <p:cNvPr name="Freeform 7" id="7"/>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6"/>
            <a:stretch>
              <a:fillRect l="0" t="0" r="0" b="0"/>
            </a:stretch>
          </a:blipFill>
        </p:spPr>
      </p:sp>
      <p:sp>
        <p:nvSpPr>
          <p:cNvPr name="Freeform 8" id="8"/>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7"/>
            <a:stretch>
              <a:fillRect l="0" t="0" r="0" b="0"/>
            </a:stretch>
          </a:blipFill>
        </p:spPr>
      </p:sp>
      <p:sp>
        <p:nvSpPr>
          <p:cNvPr name="Freeform 9" id="9"/>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7"/>
            <a:stretch>
              <a:fillRect l="0" t="0" r="0" b="0"/>
            </a:stretch>
          </a:blipFill>
        </p:spPr>
      </p:sp>
      <p:sp>
        <p:nvSpPr>
          <p:cNvPr name="Freeform 10" id="10"/>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8"/>
            <a:stretch>
              <a:fillRect l="0" t="0" r="0" b="0"/>
            </a:stretch>
          </a:blipFill>
        </p:spPr>
      </p:sp>
      <p:sp>
        <p:nvSpPr>
          <p:cNvPr name="Freeform 11" id="11"/>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Freeform 12" id="12"/>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10"/>
            <a:stretch>
              <a:fillRect l="0" t="0" r="0" b="0"/>
            </a:stretch>
          </a:blipFill>
        </p:spPr>
      </p:sp>
      <p:sp>
        <p:nvSpPr>
          <p:cNvPr name="TextBox 13" id="13"/>
          <p:cNvSpPr txBox="true"/>
          <p:nvPr/>
        </p:nvSpPr>
        <p:spPr>
          <a:xfrm rot="0">
            <a:off x="9290885" y="1937661"/>
            <a:ext cx="8250591" cy="573405"/>
          </a:xfrm>
          <a:prstGeom prst="rect">
            <a:avLst/>
          </a:prstGeom>
        </p:spPr>
        <p:txBody>
          <a:bodyPr anchor="t" rtlCol="false" tIns="0" lIns="0" bIns="0" rIns="0">
            <a:spAutoFit/>
          </a:bodyPr>
          <a:lstStyle/>
          <a:p>
            <a:pPr algn="ctr" marL="0" indent="0" lvl="0">
              <a:lnSpc>
                <a:spcPts val="4560"/>
              </a:lnSpc>
              <a:spcBef>
                <a:spcPct val="0"/>
              </a:spcBef>
            </a:pPr>
            <a:r>
              <a:rPr lang="en-US" sz="4000">
                <a:solidFill>
                  <a:srgbClr val="525252"/>
                </a:solidFill>
                <a:latin typeface="Montserrat Bold"/>
              </a:rPr>
              <a:t>Model Selection</a:t>
            </a:r>
          </a:p>
        </p:txBody>
      </p:sp>
      <p:sp>
        <p:nvSpPr>
          <p:cNvPr name="TextBox 14" id="14"/>
          <p:cNvSpPr txBox="true"/>
          <p:nvPr/>
        </p:nvSpPr>
        <p:spPr>
          <a:xfrm rot="0">
            <a:off x="10325650" y="2977864"/>
            <a:ext cx="6679770" cy="6525240"/>
          </a:xfrm>
          <a:prstGeom prst="rect">
            <a:avLst/>
          </a:prstGeom>
        </p:spPr>
        <p:txBody>
          <a:bodyPr anchor="t" rtlCol="false" tIns="0" lIns="0" bIns="0" rIns="0">
            <a:spAutoFit/>
          </a:bodyPr>
          <a:lstStyle/>
          <a:p>
            <a:pPr algn="just" marL="425773" indent="-212886" lvl="1">
              <a:lnSpc>
                <a:spcPts val="3056"/>
              </a:lnSpc>
              <a:buFont typeface="Arial"/>
              <a:buChar char="•"/>
            </a:pPr>
            <a:r>
              <a:rPr lang="en-US" sz="1972">
                <a:solidFill>
                  <a:srgbClr val="525252"/>
                </a:solidFill>
                <a:latin typeface="Montserrat Medium"/>
              </a:rPr>
              <a:t>Pre-trained Model: Mobilenet-v1-1-224, a variant of MobileNet, is particularly well-suited for edge devices like the Raspberry Pi 4B. Its architecture is designed to be lightweight, making it adept at real-time applications with constrained resources. This model has been trained on large datasets and can provide a good starting point.</a:t>
            </a:r>
          </a:p>
          <a:p>
            <a:pPr algn="just" marL="425773" indent="-212886" lvl="1">
              <a:lnSpc>
                <a:spcPts val="3056"/>
              </a:lnSpc>
              <a:buFont typeface="Arial"/>
              <a:buChar char="•"/>
            </a:pPr>
            <a:r>
              <a:rPr lang="en-US" sz="1972">
                <a:solidFill>
                  <a:srgbClr val="525252"/>
                </a:solidFill>
                <a:latin typeface="Montserrat Medium"/>
              </a:rPr>
              <a:t>Fine-tune the Model: If the pre-trained model doesn't perform well on your specific dataset, fine-tune it using transfer learning. This involves adjusting the model's weights to match your task better.</a:t>
            </a:r>
          </a:p>
          <a:p>
            <a:pPr algn="just" marL="425773" indent="-212886" lvl="1">
              <a:lnSpc>
                <a:spcPts val="3056"/>
              </a:lnSpc>
              <a:buFont typeface="Arial"/>
              <a:buChar char="•"/>
            </a:pPr>
            <a:r>
              <a:rPr lang="en-US" sz="1972">
                <a:solidFill>
                  <a:srgbClr val="525252"/>
                </a:solidFill>
                <a:latin typeface="Montserrat Medium"/>
              </a:rPr>
              <a:t>Evaluate Model Performance: Evaluate the model's performance using metrics like mAP (mean Average Precision) to ensure it meets your accuracy requirements.</a:t>
            </a:r>
          </a:p>
          <a:p>
            <a:pPr algn="just">
              <a:lnSpc>
                <a:spcPts val="3056"/>
              </a:lnSpc>
            </a:pPr>
          </a:p>
        </p:txBody>
      </p:sp>
    </p:spTree>
  </p:cSld>
  <p:clrMapOvr>
    <a:masterClrMapping/>
  </p:clrMapOvr>
  <p:transition spd="fast">
    <p:wipe dir="u"/>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TextBox 3" id="3"/>
          <p:cNvSpPr txBox="true"/>
          <p:nvPr/>
        </p:nvSpPr>
        <p:spPr>
          <a:xfrm rot="0">
            <a:off x="1600814" y="4153134"/>
            <a:ext cx="6835780" cy="3101975"/>
          </a:xfrm>
          <a:prstGeom prst="rect">
            <a:avLst/>
          </a:prstGeom>
        </p:spPr>
        <p:txBody>
          <a:bodyPr anchor="t" rtlCol="false" tIns="0" lIns="0" bIns="0" rIns="0">
            <a:spAutoFit/>
          </a:bodyPr>
          <a:lstStyle/>
          <a:p>
            <a:pPr algn="just" marL="431802" indent="-215901" lvl="1">
              <a:lnSpc>
                <a:spcPts val="3100"/>
              </a:lnSpc>
              <a:buFont typeface="Arial"/>
              <a:buChar char="•"/>
            </a:pPr>
            <a:r>
              <a:rPr lang="en-US" sz="2000">
                <a:solidFill>
                  <a:srgbClr val="525252"/>
                </a:solidFill>
                <a:latin typeface="Montserrat Medium"/>
              </a:rPr>
              <a:t>We c</a:t>
            </a:r>
            <a:r>
              <a:rPr lang="en-US" sz="2000">
                <a:solidFill>
                  <a:srgbClr val="525252"/>
                </a:solidFill>
                <a:latin typeface="Montserrat Medium"/>
              </a:rPr>
              <a:t>onvert the selected or fine-tuned MobileNet model to the TensorFlow Lite format using the TensorFlow Lite converter tool.</a:t>
            </a:r>
          </a:p>
          <a:p>
            <a:pPr algn="just" marL="431802" indent="-215901" lvl="1">
              <a:lnSpc>
                <a:spcPts val="3100"/>
              </a:lnSpc>
              <a:buFont typeface="Arial"/>
              <a:buChar char="•"/>
            </a:pPr>
            <a:r>
              <a:rPr lang="en-US" sz="2000">
                <a:solidFill>
                  <a:srgbClr val="525252"/>
                </a:solidFill>
                <a:latin typeface="Montserrat Medium"/>
              </a:rPr>
              <a:t>Optimize the TensorFlow model for the Raspberry Pi's hardware architecture. Use techniques like quantization and pruning to reduce model size and improve performance.</a:t>
            </a:r>
          </a:p>
          <a:p>
            <a:pPr algn="just">
              <a:lnSpc>
                <a:spcPts val="3100"/>
              </a:lnSpc>
            </a:pPr>
          </a:p>
        </p:txBody>
      </p:sp>
      <p:sp>
        <p:nvSpPr>
          <p:cNvPr name="TextBox 4" id="4"/>
          <p:cNvSpPr txBox="true"/>
          <p:nvPr/>
        </p:nvSpPr>
        <p:spPr>
          <a:xfrm rot="0">
            <a:off x="893409" y="3362033"/>
            <a:ext cx="8250591" cy="573405"/>
          </a:xfrm>
          <a:prstGeom prst="rect">
            <a:avLst/>
          </a:prstGeom>
        </p:spPr>
        <p:txBody>
          <a:bodyPr anchor="t" rtlCol="false" tIns="0" lIns="0" bIns="0" rIns="0">
            <a:spAutoFit/>
          </a:bodyPr>
          <a:lstStyle/>
          <a:p>
            <a:pPr algn="ctr" marL="0" indent="0" lvl="0">
              <a:lnSpc>
                <a:spcPts val="4560"/>
              </a:lnSpc>
              <a:spcBef>
                <a:spcPct val="0"/>
              </a:spcBef>
            </a:pPr>
            <a:r>
              <a:rPr lang="en-US" sz="4000">
                <a:solidFill>
                  <a:srgbClr val="525252"/>
                </a:solidFill>
                <a:latin typeface="Montserrat Bold"/>
              </a:rPr>
              <a:t>Model </a:t>
            </a:r>
            <a:r>
              <a:rPr lang="en-US" sz="4000">
                <a:solidFill>
                  <a:srgbClr val="525252"/>
                </a:solidFill>
                <a:latin typeface="Montserrat Bold"/>
              </a:rPr>
              <a:t>Development</a:t>
            </a:r>
          </a:p>
        </p:txBody>
      </p:sp>
      <p:sp>
        <p:nvSpPr>
          <p:cNvPr name="Freeform 5" id="5"/>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6" id="6"/>
          <p:cNvSpPr/>
          <p:nvPr/>
        </p:nvSpPr>
        <p:spPr>
          <a:xfrm flipH="false" flipV="false" rot="0">
            <a:off x="1931927" y="-1440599"/>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7" id="7"/>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8" id="8"/>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6"/>
            <a:stretch>
              <a:fillRect l="0" t="0" r="0" b="0"/>
            </a:stretch>
          </a:blipFill>
        </p:spPr>
      </p:sp>
      <p:sp>
        <p:nvSpPr>
          <p:cNvPr name="Freeform 9" id="9"/>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10" id="10"/>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7"/>
            <a:stretch>
              <a:fillRect l="0" t="0" r="0" b="0"/>
            </a:stretch>
          </a:blipFill>
        </p:spPr>
      </p:sp>
      <p:sp>
        <p:nvSpPr>
          <p:cNvPr name="Freeform 11" id="11"/>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8"/>
            <a:stretch>
              <a:fillRect l="0" t="0" r="0" b="0"/>
            </a:stretch>
          </a:blipFill>
        </p:spPr>
      </p:sp>
      <p:sp>
        <p:nvSpPr>
          <p:cNvPr name="Freeform 12" id="12"/>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9"/>
            <a:stretch>
              <a:fillRect l="0" t="0" r="0" b="0"/>
            </a:stretch>
          </a:blipFill>
        </p:spPr>
      </p:sp>
      <p:sp>
        <p:nvSpPr>
          <p:cNvPr name="TextBox 13" id="13"/>
          <p:cNvSpPr txBox="true"/>
          <p:nvPr/>
        </p:nvSpPr>
        <p:spPr>
          <a:xfrm rot="0">
            <a:off x="9290885" y="1905882"/>
            <a:ext cx="8250591" cy="573405"/>
          </a:xfrm>
          <a:prstGeom prst="rect">
            <a:avLst/>
          </a:prstGeom>
        </p:spPr>
        <p:txBody>
          <a:bodyPr anchor="t" rtlCol="false" tIns="0" lIns="0" bIns="0" rIns="0">
            <a:spAutoFit/>
          </a:bodyPr>
          <a:lstStyle/>
          <a:p>
            <a:pPr algn="ctr" marL="0" indent="0" lvl="0">
              <a:lnSpc>
                <a:spcPts val="4560"/>
              </a:lnSpc>
              <a:spcBef>
                <a:spcPct val="0"/>
              </a:spcBef>
            </a:pPr>
            <a:r>
              <a:rPr lang="en-US" sz="4000">
                <a:solidFill>
                  <a:srgbClr val="525252"/>
                </a:solidFill>
                <a:latin typeface="Montserrat Bold"/>
              </a:rPr>
              <a:t>System Integration</a:t>
            </a:r>
          </a:p>
        </p:txBody>
      </p:sp>
      <p:sp>
        <p:nvSpPr>
          <p:cNvPr name="TextBox 14" id="14"/>
          <p:cNvSpPr txBox="true"/>
          <p:nvPr/>
        </p:nvSpPr>
        <p:spPr>
          <a:xfrm rot="0">
            <a:off x="9144000" y="3395843"/>
            <a:ext cx="8057068" cy="5445125"/>
          </a:xfrm>
          <a:prstGeom prst="rect">
            <a:avLst/>
          </a:prstGeom>
        </p:spPr>
        <p:txBody>
          <a:bodyPr anchor="t" rtlCol="false" tIns="0" lIns="0" bIns="0" rIns="0">
            <a:spAutoFit/>
          </a:bodyPr>
          <a:lstStyle/>
          <a:p>
            <a:pPr marL="431802" indent="-215901" lvl="1">
              <a:lnSpc>
                <a:spcPts val="3100"/>
              </a:lnSpc>
              <a:buFont typeface="Arial"/>
              <a:buChar char="•"/>
            </a:pPr>
            <a:r>
              <a:rPr lang="en-US" sz="2000">
                <a:solidFill>
                  <a:srgbClr val="525252"/>
                </a:solidFill>
                <a:latin typeface="Montserrat Medium"/>
              </a:rPr>
              <a:t>C</a:t>
            </a:r>
            <a:r>
              <a:rPr lang="en-US" sz="2000">
                <a:solidFill>
                  <a:srgbClr val="525252"/>
                </a:solidFill>
                <a:latin typeface="Montserrat Medium"/>
              </a:rPr>
              <a:t>onnect the Camera: Connect a Raspberry Pi camera module or a compatible USB webcam to capture real-time images.</a:t>
            </a:r>
          </a:p>
          <a:p>
            <a:pPr marL="431802" indent="-215901" lvl="1">
              <a:lnSpc>
                <a:spcPts val="3100"/>
              </a:lnSpc>
              <a:buFont typeface="Arial"/>
              <a:buChar char="•"/>
            </a:pPr>
            <a:r>
              <a:rPr lang="en-US" sz="2000">
                <a:solidFill>
                  <a:srgbClr val="525252"/>
                </a:solidFill>
                <a:latin typeface="Montserrat Medium"/>
              </a:rPr>
              <a:t>Image Processing Pipeline: Create a pipeline to process the real-time images, including image pre-processing, object detection using TensorFlow Lite, and visualization of detections.</a:t>
            </a:r>
          </a:p>
          <a:p>
            <a:pPr marL="431802" indent="-215901" lvl="1">
              <a:lnSpc>
                <a:spcPts val="3100"/>
              </a:lnSpc>
              <a:buFont typeface="Arial"/>
              <a:buChar char="•"/>
            </a:pPr>
            <a:r>
              <a:rPr lang="en-US" sz="2000">
                <a:solidFill>
                  <a:srgbClr val="525252"/>
                </a:solidFill>
                <a:latin typeface="Montserrat Medium"/>
              </a:rPr>
              <a:t>Deploy on Raspberry Pi: Deploy the image processing pipeline and TensorFlow Lite model onto the Raspberry Pi for real-time operation.</a:t>
            </a:r>
          </a:p>
          <a:p>
            <a:pPr marL="431802" indent="-215901" lvl="1">
              <a:lnSpc>
                <a:spcPts val="3100"/>
              </a:lnSpc>
              <a:buFont typeface="Arial"/>
              <a:buChar char="•"/>
            </a:pPr>
            <a:r>
              <a:rPr lang="en-US" sz="2000">
                <a:solidFill>
                  <a:srgbClr val="525252"/>
                </a:solidFill>
                <a:latin typeface="Montserrat Medium"/>
              </a:rPr>
              <a:t>Evaluate Real-time Performance: Evaluate the accuracy and latency of the real-time object detection system on the Raspberry Pi.</a:t>
            </a:r>
          </a:p>
          <a:p>
            <a:pPr algn="ctr">
              <a:lnSpc>
                <a:spcPts val="3100"/>
              </a:lnSpc>
            </a:pPr>
          </a:p>
        </p:txBody>
      </p:sp>
    </p:spTree>
  </p:cSld>
  <p:clrMapOvr>
    <a:masterClrMapping/>
  </p:clrMapOvr>
  <p:transition spd="fast">
    <p:wipe dir="d"/>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1931927" y="-1440599"/>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6"/>
            <a:stretch>
              <a:fillRect l="0" t="0" r="0" b="0"/>
            </a:stretch>
          </a:blipFill>
        </p:spPr>
      </p:sp>
      <p:sp>
        <p:nvSpPr>
          <p:cNvPr name="Freeform 7" id="7"/>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8" id="8"/>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7"/>
            <a:stretch>
              <a:fillRect l="0" t="0" r="0" b="0"/>
            </a:stretch>
          </a:blipFill>
        </p:spPr>
      </p:sp>
      <p:sp>
        <p:nvSpPr>
          <p:cNvPr name="Freeform 9" id="9"/>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8"/>
            <a:stretch>
              <a:fillRect l="0" t="0" r="0" b="0"/>
            </a:stretch>
          </a:blipFill>
        </p:spPr>
      </p:sp>
      <p:sp>
        <p:nvSpPr>
          <p:cNvPr name="Freeform 10" id="10"/>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9"/>
            <a:stretch>
              <a:fillRect l="0" t="0" r="0" b="0"/>
            </a:stretch>
          </a:blipFill>
        </p:spPr>
      </p:sp>
      <p:sp>
        <p:nvSpPr>
          <p:cNvPr name="Freeform 11" id="11"/>
          <p:cNvSpPr/>
          <p:nvPr/>
        </p:nvSpPr>
        <p:spPr>
          <a:xfrm flipH="false" flipV="false" rot="0">
            <a:off x="9163050" y="1034585"/>
            <a:ext cx="7968159" cy="7705078"/>
          </a:xfrm>
          <a:custGeom>
            <a:avLst/>
            <a:gdLst/>
            <a:ahLst/>
            <a:cxnLst/>
            <a:rect r="r" b="b" t="t" l="l"/>
            <a:pathLst>
              <a:path h="7705078" w="7968159">
                <a:moveTo>
                  <a:pt x="0" y="0"/>
                </a:moveTo>
                <a:lnTo>
                  <a:pt x="7968159" y="0"/>
                </a:lnTo>
                <a:lnTo>
                  <a:pt x="7968159" y="7705078"/>
                </a:lnTo>
                <a:lnTo>
                  <a:pt x="0" y="7705078"/>
                </a:lnTo>
                <a:lnTo>
                  <a:pt x="0" y="0"/>
                </a:lnTo>
                <a:close/>
              </a:path>
            </a:pathLst>
          </a:custGeom>
          <a:blipFill>
            <a:blip r:embed="rId10"/>
            <a:stretch>
              <a:fillRect l="0" t="-543" r="0" b="-543"/>
            </a:stretch>
          </a:blipFill>
        </p:spPr>
      </p:sp>
      <p:sp>
        <p:nvSpPr>
          <p:cNvPr name="Freeform 12" id="12"/>
          <p:cNvSpPr/>
          <p:nvPr/>
        </p:nvSpPr>
        <p:spPr>
          <a:xfrm flipH="false" flipV="false" rot="0">
            <a:off x="436889" y="1063345"/>
            <a:ext cx="8329102" cy="7676318"/>
          </a:xfrm>
          <a:custGeom>
            <a:avLst/>
            <a:gdLst/>
            <a:ahLst/>
            <a:cxnLst/>
            <a:rect r="r" b="b" t="t" l="l"/>
            <a:pathLst>
              <a:path h="7676318" w="8329102">
                <a:moveTo>
                  <a:pt x="0" y="0"/>
                </a:moveTo>
                <a:lnTo>
                  <a:pt x="8329102" y="0"/>
                </a:lnTo>
                <a:lnTo>
                  <a:pt x="8329102" y="7676318"/>
                </a:lnTo>
                <a:lnTo>
                  <a:pt x="0" y="7676318"/>
                </a:lnTo>
                <a:lnTo>
                  <a:pt x="0" y="0"/>
                </a:lnTo>
                <a:close/>
              </a:path>
            </a:pathLst>
          </a:custGeom>
          <a:blipFill>
            <a:blip r:embed="rId11"/>
            <a:stretch>
              <a:fillRect l="0" t="0" r="0" b="0"/>
            </a:stretch>
          </a:blipFill>
        </p:spPr>
      </p:sp>
      <p:sp>
        <p:nvSpPr>
          <p:cNvPr name="TextBox 13" id="13"/>
          <p:cNvSpPr txBox="true"/>
          <p:nvPr/>
        </p:nvSpPr>
        <p:spPr>
          <a:xfrm rot="0">
            <a:off x="4601440" y="68987"/>
            <a:ext cx="8250591" cy="573405"/>
          </a:xfrm>
          <a:prstGeom prst="rect">
            <a:avLst/>
          </a:prstGeom>
        </p:spPr>
        <p:txBody>
          <a:bodyPr anchor="t" rtlCol="false" tIns="0" lIns="0" bIns="0" rIns="0">
            <a:spAutoFit/>
          </a:bodyPr>
          <a:lstStyle/>
          <a:p>
            <a:pPr algn="ctr" marL="0" indent="0" lvl="0">
              <a:lnSpc>
                <a:spcPts val="4560"/>
              </a:lnSpc>
              <a:spcBef>
                <a:spcPct val="0"/>
              </a:spcBef>
            </a:pPr>
            <a:r>
              <a:rPr lang="en-US" sz="4000">
                <a:solidFill>
                  <a:srgbClr val="525252"/>
                </a:solidFill>
                <a:latin typeface="Montserrat Bold"/>
              </a:rPr>
              <a:t>Results</a:t>
            </a:r>
          </a:p>
        </p:txBody>
      </p:sp>
    </p:spTree>
  </p:cSld>
  <p:clrMapOvr>
    <a:masterClrMapping/>
  </p:clrMapOvr>
  <p:transition spd="fast">
    <p:wipe dir="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grpSp>
        <p:nvGrpSpPr>
          <p:cNvPr name="Group 3" id="3"/>
          <p:cNvGrpSpPr/>
          <p:nvPr/>
        </p:nvGrpSpPr>
        <p:grpSpPr>
          <a:xfrm rot="0">
            <a:off x="2973535" y="3603782"/>
            <a:ext cx="12340930" cy="5112705"/>
            <a:chOff x="0" y="0"/>
            <a:chExt cx="3250286" cy="1346556"/>
          </a:xfrm>
        </p:grpSpPr>
        <p:sp>
          <p:nvSpPr>
            <p:cNvPr name="Freeform 4" id="4"/>
            <p:cNvSpPr/>
            <p:nvPr/>
          </p:nvSpPr>
          <p:spPr>
            <a:xfrm flipH="false" flipV="false" rot="0">
              <a:off x="0" y="0"/>
              <a:ext cx="3250286" cy="1346556"/>
            </a:xfrm>
            <a:custGeom>
              <a:avLst/>
              <a:gdLst/>
              <a:ahLst/>
              <a:cxnLst/>
              <a:rect r="r" b="b" t="t" l="l"/>
              <a:pathLst>
                <a:path h="1346556" w="3250286">
                  <a:moveTo>
                    <a:pt x="31994" y="0"/>
                  </a:moveTo>
                  <a:lnTo>
                    <a:pt x="3218292" y="0"/>
                  </a:lnTo>
                  <a:cubicBezTo>
                    <a:pt x="3235962" y="0"/>
                    <a:pt x="3250286" y="14324"/>
                    <a:pt x="3250286" y="31994"/>
                  </a:cubicBezTo>
                  <a:lnTo>
                    <a:pt x="3250286" y="1314562"/>
                  </a:lnTo>
                  <a:cubicBezTo>
                    <a:pt x="3250286" y="1332232"/>
                    <a:pt x="3235962" y="1346556"/>
                    <a:pt x="3218292" y="1346556"/>
                  </a:cubicBezTo>
                  <a:lnTo>
                    <a:pt x="31994" y="1346556"/>
                  </a:lnTo>
                  <a:cubicBezTo>
                    <a:pt x="14324" y="1346556"/>
                    <a:pt x="0" y="1332232"/>
                    <a:pt x="0" y="1314562"/>
                  </a:cubicBezTo>
                  <a:lnTo>
                    <a:pt x="0" y="31994"/>
                  </a:lnTo>
                  <a:cubicBezTo>
                    <a:pt x="0" y="14324"/>
                    <a:pt x="14324" y="0"/>
                    <a:pt x="31994" y="0"/>
                  </a:cubicBezTo>
                  <a:close/>
                </a:path>
              </a:pathLst>
            </a:custGeom>
            <a:solidFill>
              <a:srgbClr val="B8CDDB"/>
            </a:solidFill>
          </p:spPr>
        </p:sp>
        <p:sp>
          <p:nvSpPr>
            <p:cNvPr name="TextBox 5" id="5"/>
            <p:cNvSpPr txBox="true"/>
            <p:nvPr/>
          </p:nvSpPr>
          <p:spPr>
            <a:xfrm>
              <a:off x="0" y="9525"/>
              <a:ext cx="3250286" cy="1337031"/>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stretch>
              <a:fillRect l="0" t="0" r="0" b="0"/>
            </a:stretch>
          </a:blipFill>
        </p:spPr>
      </p:sp>
      <p:sp>
        <p:nvSpPr>
          <p:cNvPr name="Freeform 7" id="7"/>
          <p:cNvSpPr/>
          <p:nvPr/>
        </p:nvSpPr>
        <p:spPr>
          <a:xfrm flipH="false" flipV="false" rot="0">
            <a:off x="-1214591" y="683416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
        <p:nvSpPr>
          <p:cNvPr name="Freeform 8" id="8"/>
          <p:cNvSpPr/>
          <p:nvPr/>
        </p:nvSpPr>
        <p:spPr>
          <a:xfrm flipH="false" flipV="false" rot="0">
            <a:off x="16323134" y="-425331"/>
            <a:ext cx="2478756" cy="2404393"/>
          </a:xfrm>
          <a:custGeom>
            <a:avLst/>
            <a:gdLst/>
            <a:ahLst/>
            <a:cxnLst/>
            <a:rect r="r" b="b" t="t" l="l"/>
            <a:pathLst>
              <a:path h="2404393" w="2478756">
                <a:moveTo>
                  <a:pt x="0" y="0"/>
                </a:moveTo>
                <a:lnTo>
                  <a:pt x="2478756" y="0"/>
                </a:lnTo>
                <a:lnTo>
                  <a:pt x="2478756" y="2404393"/>
                </a:lnTo>
                <a:lnTo>
                  <a:pt x="0" y="2404393"/>
                </a:lnTo>
                <a:lnTo>
                  <a:pt x="0" y="0"/>
                </a:lnTo>
                <a:close/>
              </a:path>
            </a:pathLst>
          </a:custGeom>
          <a:blipFill>
            <a:blip r:embed="rId5"/>
            <a:stretch>
              <a:fillRect l="0" t="0" r="0" b="0"/>
            </a:stretch>
          </a:blipFill>
        </p:spPr>
      </p:sp>
      <p:sp>
        <p:nvSpPr>
          <p:cNvPr name="Freeform 9" id="9"/>
          <p:cNvSpPr/>
          <p:nvPr/>
        </p:nvSpPr>
        <p:spPr>
          <a:xfrm flipH="false" flipV="false" rot="0">
            <a:off x="-1214591" y="-1246789"/>
            <a:ext cx="3669227" cy="4550979"/>
          </a:xfrm>
          <a:custGeom>
            <a:avLst/>
            <a:gdLst/>
            <a:ahLst/>
            <a:cxnLst/>
            <a:rect r="r" b="b" t="t" l="l"/>
            <a:pathLst>
              <a:path h="4550979" w="3669227">
                <a:moveTo>
                  <a:pt x="0" y="0"/>
                </a:moveTo>
                <a:lnTo>
                  <a:pt x="3669227" y="0"/>
                </a:lnTo>
                <a:lnTo>
                  <a:pt x="3669227" y="4550978"/>
                </a:lnTo>
                <a:lnTo>
                  <a:pt x="0" y="4550978"/>
                </a:lnTo>
                <a:lnTo>
                  <a:pt x="0" y="0"/>
                </a:lnTo>
                <a:close/>
              </a:path>
            </a:pathLst>
          </a:custGeom>
          <a:blipFill>
            <a:blip r:embed="rId6"/>
            <a:stretch>
              <a:fillRect l="0" t="0" r="0" b="0"/>
            </a:stretch>
          </a:blipFill>
        </p:spPr>
      </p:sp>
      <p:sp>
        <p:nvSpPr>
          <p:cNvPr name="TextBox 10" id="10"/>
          <p:cNvSpPr txBox="true"/>
          <p:nvPr/>
        </p:nvSpPr>
        <p:spPr>
          <a:xfrm rot="0">
            <a:off x="5148828" y="1480743"/>
            <a:ext cx="7990345" cy="2280920"/>
          </a:xfrm>
          <a:prstGeom prst="rect">
            <a:avLst/>
          </a:prstGeom>
        </p:spPr>
        <p:txBody>
          <a:bodyPr anchor="t" rtlCol="false" tIns="0" lIns="0" bIns="0" rIns="0">
            <a:spAutoFit/>
          </a:bodyPr>
          <a:lstStyle/>
          <a:p>
            <a:pPr algn="ctr" marL="0" indent="0" lvl="0">
              <a:lnSpc>
                <a:spcPts val="18340"/>
              </a:lnSpc>
              <a:spcBef>
                <a:spcPct val="0"/>
              </a:spcBef>
            </a:pPr>
            <a:r>
              <a:rPr lang="en-US" sz="14000">
                <a:solidFill>
                  <a:srgbClr val="404040"/>
                </a:solidFill>
                <a:latin typeface="Hibernate"/>
              </a:rPr>
              <a:t>GROUP MEMBERS</a:t>
            </a:r>
          </a:p>
        </p:txBody>
      </p:sp>
      <p:sp>
        <p:nvSpPr>
          <p:cNvPr name="TextBox 11" id="11"/>
          <p:cNvSpPr txBox="true"/>
          <p:nvPr/>
        </p:nvSpPr>
        <p:spPr>
          <a:xfrm rot="0">
            <a:off x="2973535" y="4314089"/>
            <a:ext cx="12340930" cy="3833495"/>
          </a:xfrm>
          <a:prstGeom prst="rect">
            <a:avLst/>
          </a:prstGeom>
        </p:spPr>
        <p:txBody>
          <a:bodyPr anchor="t" rtlCol="false" tIns="0" lIns="0" bIns="0" rIns="0">
            <a:spAutoFit/>
          </a:bodyPr>
          <a:lstStyle/>
          <a:p>
            <a:pPr algn="ctr">
              <a:lnSpc>
                <a:spcPts val="4480"/>
              </a:lnSpc>
            </a:pPr>
            <a:r>
              <a:rPr lang="en-US" sz="3200">
                <a:solidFill>
                  <a:srgbClr val="404040"/>
                </a:solidFill>
                <a:latin typeface="Montserrat Bold"/>
              </a:rPr>
              <a:t>Neeraj Nikhil Roy                          20/11/EC/053</a:t>
            </a:r>
          </a:p>
          <a:p>
            <a:pPr>
              <a:lnSpc>
                <a:spcPts val="2239"/>
              </a:lnSpc>
            </a:pPr>
            <a:r>
              <a:rPr lang="en-US" sz="1599">
                <a:solidFill>
                  <a:srgbClr val="404040"/>
                </a:solidFill>
                <a:latin typeface="Montserrat Bold"/>
              </a:rPr>
              <a:t>                                          </a:t>
            </a:r>
            <a:r>
              <a:rPr lang="en-US" sz="1599">
                <a:solidFill>
                  <a:srgbClr val="404040"/>
                </a:solidFill>
                <a:latin typeface="Montserrat Bold"/>
              </a:rPr>
              <a:t>(Group Coordinator)   </a:t>
            </a:r>
          </a:p>
          <a:p>
            <a:pPr algn="ctr">
              <a:lnSpc>
                <a:spcPts val="2239"/>
              </a:lnSpc>
            </a:pPr>
          </a:p>
          <a:p>
            <a:pPr algn="ctr">
              <a:lnSpc>
                <a:spcPts val="4480"/>
              </a:lnSpc>
            </a:pPr>
            <a:r>
              <a:rPr lang="en-US" sz="3200">
                <a:solidFill>
                  <a:srgbClr val="404040"/>
                </a:solidFill>
                <a:latin typeface="Montserrat Bold"/>
              </a:rPr>
              <a:t>Kshama Meena                              20/11/EC/055</a:t>
            </a:r>
          </a:p>
          <a:p>
            <a:pPr algn="ctr">
              <a:lnSpc>
                <a:spcPts val="4480"/>
              </a:lnSpc>
            </a:pPr>
          </a:p>
          <a:p>
            <a:pPr algn="ctr">
              <a:lnSpc>
                <a:spcPts val="4480"/>
              </a:lnSpc>
            </a:pPr>
            <a:r>
              <a:rPr lang="en-US" sz="3200">
                <a:solidFill>
                  <a:srgbClr val="404040"/>
                </a:solidFill>
                <a:latin typeface="Montserrat Bold"/>
              </a:rPr>
              <a:t>Komal Kesav Nenavath                20/11/EC/012</a:t>
            </a:r>
          </a:p>
          <a:p>
            <a:pPr algn="ctr">
              <a:lnSpc>
                <a:spcPts val="3907"/>
              </a:lnSpc>
            </a:pPr>
          </a:p>
          <a:p>
            <a:pPr algn="ctr">
              <a:lnSpc>
                <a:spcPts val="4480"/>
              </a:lnSpc>
              <a:spcBef>
                <a:spcPct val="0"/>
              </a:spcBef>
            </a:pPr>
            <a:r>
              <a:rPr lang="en-US" sz="3200">
                <a:solidFill>
                  <a:srgbClr val="404040"/>
                </a:solidFill>
                <a:latin typeface="Montserrat Bold"/>
              </a:rPr>
              <a:t>Divyansh Singh                              20/11/EC/057</a:t>
            </a:r>
          </a:p>
        </p:txBody>
      </p:sp>
      <p:sp>
        <p:nvSpPr>
          <p:cNvPr name="Freeform 12" id="12"/>
          <p:cNvSpPr/>
          <p:nvPr/>
        </p:nvSpPr>
        <p:spPr>
          <a:xfrm flipH="false" flipV="false" rot="0">
            <a:off x="17073409" y="3135912"/>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4"/>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1931927" y="-1440599"/>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6"/>
            <a:stretch>
              <a:fillRect l="0" t="0" r="0" b="0"/>
            </a:stretch>
          </a:blipFill>
        </p:spPr>
      </p:sp>
      <p:sp>
        <p:nvSpPr>
          <p:cNvPr name="Freeform 7" id="7"/>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8" id="8"/>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7"/>
            <a:stretch>
              <a:fillRect l="0" t="0" r="0" b="0"/>
            </a:stretch>
          </a:blipFill>
        </p:spPr>
      </p:sp>
      <p:sp>
        <p:nvSpPr>
          <p:cNvPr name="Freeform 9" id="9"/>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8"/>
            <a:stretch>
              <a:fillRect l="0" t="0" r="0" b="0"/>
            </a:stretch>
          </a:blipFill>
        </p:spPr>
      </p:sp>
      <p:sp>
        <p:nvSpPr>
          <p:cNvPr name="Freeform 10" id="10"/>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9"/>
            <a:stretch>
              <a:fillRect l="0" t="0" r="0" b="0"/>
            </a:stretch>
          </a:blipFill>
        </p:spPr>
      </p:sp>
      <p:sp>
        <p:nvSpPr>
          <p:cNvPr name="Freeform 11" id="11"/>
          <p:cNvSpPr/>
          <p:nvPr/>
        </p:nvSpPr>
        <p:spPr>
          <a:xfrm flipH="false" flipV="false" rot="0">
            <a:off x="9163050" y="1034585"/>
            <a:ext cx="7968159" cy="7705078"/>
          </a:xfrm>
          <a:custGeom>
            <a:avLst/>
            <a:gdLst/>
            <a:ahLst/>
            <a:cxnLst/>
            <a:rect r="r" b="b" t="t" l="l"/>
            <a:pathLst>
              <a:path h="7705078" w="7968159">
                <a:moveTo>
                  <a:pt x="0" y="0"/>
                </a:moveTo>
                <a:lnTo>
                  <a:pt x="7968159" y="0"/>
                </a:lnTo>
                <a:lnTo>
                  <a:pt x="7968159" y="7705078"/>
                </a:lnTo>
                <a:lnTo>
                  <a:pt x="0" y="7705078"/>
                </a:lnTo>
                <a:lnTo>
                  <a:pt x="0" y="0"/>
                </a:lnTo>
                <a:close/>
              </a:path>
            </a:pathLst>
          </a:custGeom>
          <a:blipFill>
            <a:blip r:embed="rId10"/>
            <a:stretch>
              <a:fillRect l="0" t="-543" r="0" b="-543"/>
            </a:stretch>
          </a:blipFill>
        </p:spPr>
      </p:sp>
      <p:sp>
        <p:nvSpPr>
          <p:cNvPr name="Freeform 12" id="12"/>
          <p:cNvSpPr/>
          <p:nvPr/>
        </p:nvSpPr>
        <p:spPr>
          <a:xfrm flipH="false" flipV="false" rot="0">
            <a:off x="436889" y="1063345"/>
            <a:ext cx="8329102" cy="7676318"/>
          </a:xfrm>
          <a:custGeom>
            <a:avLst/>
            <a:gdLst/>
            <a:ahLst/>
            <a:cxnLst/>
            <a:rect r="r" b="b" t="t" l="l"/>
            <a:pathLst>
              <a:path h="7676318" w="8329102">
                <a:moveTo>
                  <a:pt x="0" y="0"/>
                </a:moveTo>
                <a:lnTo>
                  <a:pt x="8329102" y="0"/>
                </a:lnTo>
                <a:lnTo>
                  <a:pt x="8329102" y="7676318"/>
                </a:lnTo>
                <a:lnTo>
                  <a:pt x="0" y="7676318"/>
                </a:lnTo>
                <a:lnTo>
                  <a:pt x="0" y="0"/>
                </a:lnTo>
                <a:close/>
              </a:path>
            </a:pathLst>
          </a:custGeom>
          <a:blipFill>
            <a:blip r:embed="rId11"/>
            <a:stretch>
              <a:fillRect l="0" t="0" r="0" b="0"/>
            </a:stretch>
          </a:blipFill>
        </p:spPr>
      </p:sp>
      <p:sp>
        <p:nvSpPr>
          <p:cNvPr name="Freeform 13" id="13"/>
          <p:cNvSpPr/>
          <p:nvPr/>
        </p:nvSpPr>
        <p:spPr>
          <a:xfrm flipH="false" flipV="false" rot="0">
            <a:off x="9144000" y="1063345"/>
            <a:ext cx="8115300" cy="7710963"/>
          </a:xfrm>
          <a:custGeom>
            <a:avLst/>
            <a:gdLst/>
            <a:ahLst/>
            <a:cxnLst/>
            <a:rect r="r" b="b" t="t" l="l"/>
            <a:pathLst>
              <a:path h="7710963" w="8115300">
                <a:moveTo>
                  <a:pt x="0" y="0"/>
                </a:moveTo>
                <a:lnTo>
                  <a:pt x="8115300" y="0"/>
                </a:lnTo>
                <a:lnTo>
                  <a:pt x="8115300" y="7710962"/>
                </a:lnTo>
                <a:lnTo>
                  <a:pt x="0" y="7710962"/>
                </a:lnTo>
                <a:lnTo>
                  <a:pt x="0" y="0"/>
                </a:lnTo>
                <a:close/>
              </a:path>
            </a:pathLst>
          </a:custGeom>
          <a:blipFill>
            <a:blip r:embed="rId12"/>
            <a:stretch>
              <a:fillRect l="0" t="-20162" r="0" b="-20162"/>
            </a:stretch>
          </a:blipFill>
        </p:spPr>
      </p:sp>
      <p:sp>
        <p:nvSpPr>
          <p:cNvPr name="Freeform 14" id="14"/>
          <p:cNvSpPr/>
          <p:nvPr/>
        </p:nvSpPr>
        <p:spPr>
          <a:xfrm flipH="false" flipV="false" rot="0">
            <a:off x="436889" y="1063345"/>
            <a:ext cx="8523290" cy="7710963"/>
          </a:xfrm>
          <a:custGeom>
            <a:avLst/>
            <a:gdLst/>
            <a:ahLst/>
            <a:cxnLst/>
            <a:rect r="r" b="b" t="t" l="l"/>
            <a:pathLst>
              <a:path h="7710963" w="8523290">
                <a:moveTo>
                  <a:pt x="0" y="0"/>
                </a:moveTo>
                <a:lnTo>
                  <a:pt x="8523290" y="0"/>
                </a:lnTo>
                <a:lnTo>
                  <a:pt x="8523290" y="7710962"/>
                </a:lnTo>
                <a:lnTo>
                  <a:pt x="0" y="7710962"/>
                </a:lnTo>
                <a:lnTo>
                  <a:pt x="0" y="0"/>
                </a:lnTo>
                <a:close/>
              </a:path>
            </a:pathLst>
          </a:custGeom>
          <a:blipFill>
            <a:blip r:embed="rId13"/>
            <a:stretch>
              <a:fillRect l="0" t="-23689" r="0" b="-23689"/>
            </a:stretch>
          </a:blipFill>
        </p:spPr>
      </p:sp>
      <p:sp>
        <p:nvSpPr>
          <p:cNvPr name="TextBox 15" id="15"/>
          <p:cNvSpPr txBox="true"/>
          <p:nvPr/>
        </p:nvSpPr>
        <p:spPr>
          <a:xfrm rot="0">
            <a:off x="4601440" y="68987"/>
            <a:ext cx="8250591" cy="573405"/>
          </a:xfrm>
          <a:prstGeom prst="rect">
            <a:avLst/>
          </a:prstGeom>
        </p:spPr>
        <p:txBody>
          <a:bodyPr anchor="t" rtlCol="false" tIns="0" lIns="0" bIns="0" rIns="0">
            <a:spAutoFit/>
          </a:bodyPr>
          <a:lstStyle/>
          <a:p>
            <a:pPr algn="ctr" marL="0" indent="0" lvl="0">
              <a:lnSpc>
                <a:spcPts val="4560"/>
              </a:lnSpc>
              <a:spcBef>
                <a:spcPct val="0"/>
              </a:spcBef>
            </a:pPr>
            <a:r>
              <a:rPr lang="en-US" sz="4000">
                <a:solidFill>
                  <a:srgbClr val="525252"/>
                </a:solidFill>
                <a:latin typeface="Montserrat Bold"/>
              </a:rPr>
              <a:t>Results</a:t>
            </a:r>
          </a:p>
        </p:txBody>
      </p:sp>
    </p:spTree>
  </p:cSld>
  <p:clrMapOvr>
    <a:masterClrMapping/>
  </p:clrMapOvr>
  <p:transition spd="fast">
    <p:wipe dir="d"/>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1931927" y="-1440599"/>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6"/>
            <a:stretch>
              <a:fillRect l="0" t="0" r="0" b="0"/>
            </a:stretch>
          </a:blipFill>
        </p:spPr>
      </p:sp>
      <p:sp>
        <p:nvSpPr>
          <p:cNvPr name="Freeform 7" id="7"/>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8" id="8"/>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7"/>
            <a:stretch>
              <a:fillRect l="0" t="0" r="0" b="0"/>
            </a:stretch>
          </a:blipFill>
        </p:spPr>
      </p:sp>
      <p:sp>
        <p:nvSpPr>
          <p:cNvPr name="Freeform 9" id="9"/>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8"/>
            <a:stretch>
              <a:fillRect l="0" t="0" r="0" b="0"/>
            </a:stretch>
          </a:blipFill>
        </p:spPr>
      </p:sp>
      <p:sp>
        <p:nvSpPr>
          <p:cNvPr name="Freeform 10" id="10"/>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9"/>
            <a:stretch>
              <a:fillRect l="0" t="0" r="0" b="0"/>
            </a:stretch>
          </a:blipFill>
        </p:spPr>
      </p:sp>
      <p:pic>
        <p:nvPicPr>
          <p:cNvPr name="Picture 11" id="11">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33645" r="0" b="33645"/>
          <a:stretch>
            <a:fillRect/>
          </a:stretch>
        </p:blipFill>
        <p:spPr>
          <a:xfrm flipH="false" flipV="false" rot="0">
            <a:off x="2067695" y="1375613"/>
            <a:ext cx="14152610" cy="8229600"/>
          </a:xfrm>
          <a:prstGeom prst="rect">
            <a:avLst/>
          </a:prstGeom>
        </p:spPr>
      </p:pic>
      <p:sp>
        <p:nvSpPr>
          <p:cNvPr name="TextBox 12" id="12"/>
          <p:cNvSpPr txBox="true"/>
          <p:nvPr/>
        </p:nvSpPr>
        <p:spPr>
          <a:xfrm rot="0">
            <a:off x="4601440" y="68987"/>
            <a:ext cx="8250591" cy="573405"/>
          </a:xfrm>
          <a:prstGeom prst="rect">
            <a:avLst/>
          </a:prstGeom>
        </p:spPr>
        <p:txBody>
          <a:bodyPr anchor="t" rtlCol="false" tIns="0" lIns="0" bIns="0" rIns="0">
            <a:spAutoFit/>
          </a:bodyPr>
          <a:lstStyle/>
          <a:p>
            <a:pPr algn="ctr" marL="0" indent="0" lvl="0">
              <a:lnSpc>
                <a:spcPts val="4560"/>
              </a:lnSpc>
              <a:spcBef>
                <a:spcPct val="0"/>
              </a:spcBef>
            </a:pPr>
            <a:r>
              <a:rPr lang="en-US" sz="4000">
                <a:solidFill>
                  <a:srgbClr val="525252"/>
                </a:solidFill>
                <a:latin typeface="Montserrat Bold"/>
              </a:rPr>
              <a:t>Results</a:t>
            </a:r>
          </a:p>
        </p:txBody>
      </p:sp>
    </p:spTree>
  </p:cSld>
  <p:clrMapOvr>
    <a:masterClrMapping/>
  </p:clrMapOvr>
  <p:transition spd="fast">
    <p:wipe dir="d"/>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1931927" y="-1440599"/>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6"/>
            <a:stretch>
              <a:fillRect l="0" t="0" r="0" b="0"/>
            </a:stretch>
          </a:blipFill>
        </p:spPr>
      </p:sp>
      <p:sp>
        <p:nvSpPr>
          <p:cNvPr name="Freeform 7" id="7"/>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8" id="8"/>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7"/>
            <a:stretch>
              <a:fillRect l="0" t="0" r="0" b="0"/>
            </a:stretch>
          </a:blipFill>
        </p:spPr>
      </p:sp>
      <p:sp>
        <p:nvSpPr>
          <p:cNvPr name="Freeform 9" id="9"/>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8"/>
            <a:stretch>
              <a:fillRect l="0" t="0" r="0" b="0"/>
            </a:stretch>
          </a:blipFill>
        </p:spPr>
      </p:sp>
      <p:sp>
        <p:nvSpPr>
          <p:cNvPr name="Freeform 10" id="10"/>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9"/>
            <a:stretch>
              <a:fillRect l="0" t="0" r="0" b="0"/>
            </a:stretch>
          </a:blipFill>
        </p:spPr>
      </p:sp>
      <p:pic>
        <p:nvPicPr>
          <p:cNvPr name="Picture 11" id="11">
            <a:hlinkClick action="ppaction://media"/>
          </p:cNvPr>
          <p:cNvPicPr>
            <a:picLocks noChangeAspect="true"/>
          </p:cNvPicPr>
          <p:nvPr>
            <a:videoFile r:link="rId11"/>
            <p:extLst>
              <p:ext uri="{DAA4B4D4-6D71-4841-9C94-3DE7FCFB9230}">
                <p14:media xmlns:p14="http://schemas.microsoft.com/office/powerpoint/2010/main" r:embed="rId12"/>
              </p:ext>
            </p:extLst>
          </p:nvPr>
        </p:nvPicPr>
        <p:blipFill>
          <a:blip r:embed="rId10"/>
          <a:srcRect l="0" t="28281" r="0" b="28281"/>
          <a:stretch>
            <a:fillRect/>
          </a:stretch>
        </p:blipFill>
        <p:spPr>
          <a:xfrm flipH="false" flipV="false" rot="0">
            <a:off x="3815350" y="1028700"/>
            <a:ext cx="10657301" cy="8229600"/>
          </a:xfrm>
          <a:prstGeom prst="rect">
            <a:avLst/>
          </a:prstGeom>
        </p:spPr>
      </p:pic>
      <p:sp>
        <p:nvSpPr>
          <p:cNvPr name="TextBox 12" id="12"/>
          <p:cNvSpPr txBox="true"/>
          <p:nvPr/>
        </p:nvSpPr>
        <p:spPr>
          <a:xfrm rot="0">
            <a:off x="4601440" y="68987"/>
            <a:ext cx="8250591" cy="573405"/>
          </a:xfrm>
          <a:prstGeom prst="rect">
            <a:avLst/>
          </a:prstGeom>
        </p:spPr>
        <p:txBody>
          <a:bodyPr anchor="t" rtlCol="false" tIns="0" lIns="0" bIns="0" rIns="0">
            <a:spAutoFit/>
          </a:bodyPr>
          <a:lstStyle/>
          <a:p>
            <a:pPr algn="ctr" marL="0" indent="0" lvl="0">
              <a:lnSpc>
                <a:spcPts val="4560"/>
              </a:lnSpc>
              <a:spcBef>
                <a:spcPct val="0"/>
              </a:spcBef>
            </a:pPr>
            <a:r>
              <a:rPr lang="en-US" sz="4000">
                <a:solidFill>
                  <a:srgbClr val="525252"/>
                </a:solidFill>
                <a:latin typeface="Montserrat Bold"/>
              </a:rPr>
              <a:t>Results</a:t>
            </a:r>
          </a:p>
        </p:txBody>
      </p:sp>
    </p:spTree>
  </p:cSld>
  <p:clrMapOvr>
    <a:masterClrMapping/>
  </p:clrMapOvr>
  <p:transition spd="fast">
    <p:wipe dir="d"/>
  </p:transition>
  <p:timing>
    <p:tnLst>
      <p:par>
        <p:cTn dur="indefinite" restart="never" nodeType="tmRoot">
          <p:childTnLst>
            <p:video>
              <p:cMediaNode vol="100000">
                <p:cTn fill="hold" display="false">
                  <p:stCondLst>
                    <p:cond delay="indefinite"/>
                  </p:stCondLst>
                </p:cTn>
                <p:tgtEl>
                  <p:spTgt spid="11"/>
                </p:tgtEl>
              </p:cMediaNode>
            </p:video>
          </p:childTnLst>
        </p:cTn>
      </p:par>
    </p:tnLst>
  </p:timing>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grpSp>
        <p:nvGrpSpPr>
          <p:cNvPr name="Group 3" id="3"/>
          <p:cNvGrpSpPr/>
          <p:nvPr/>
        </p:nvGrpSpPr>
        <p:grpSpPr>
          <a:xfrm rot="0">
            <a:off x="2768310" y="1646655"/>
            <a:ext cx="12751380" cy="6993690"/>
            <a:chOff x="0" y="0"/>
            <a:chExt cx="3358388" cy="1841959"/>
          </a:xfrm>
        </p:grpSpPr>
        <p:sp>
          <p:nvSpPr>
            <p:cNvPr name="Freeform 4" id="4"/>
            <p:cNvSpPr/>
            <p:nvPr/>
          </p:nvSpPr>
          <p:spPr>
            <a:xfrm flipH="false" flipV="false" rot="0">
              <a:off x="0" y="0"/>
              <a:ext cx="3358388" cy="1841959"/>
            </a:xfrm>
            <a:custGeom>
              <a:avLst/>
              <a:gdLst/>
              <a:ahLst/>
              <a:cxnLst/>
              <a:rect r="r" b="b" t="t" l="l"/>
              <a:pathLst>
                <a:path h="1841959" w="3358388">
                  <a:moveTo>
                    <a:pt x="0" y="0"/>
                  </a:moveTo>
                  <a:lnTo>
                    <a:pt x="3358388" y="0"/>
                  </a:lnTo>
                  <a:lnTo>
                    <a:pt x="3358388" y="1841959"/>
                  </a:lnTo>
                  <a:lnTo>
                    <a:pt x="0" y="1841959"/>
                  </a:lnTo>
                  <a:close/>
                </a:path>
              </a:pathLst>
            </a:custGeom>
            <a:solidFill>
              <a:srgbClr val="F7BB97"/>
            </a:solidFill>
          </p:spPr>
        </p:sp>
        <p:sp>
          <p:nvSpPr>
            <p:cNvPr name="TextBox 5" id="5"/>
            <p:cNvSpPr txBox="true"/>
            <p:nvPr/>
          </p:nvSpPr>
          <p:spPr>
            <a:xfrm>
              <a:off x="0" y="-38100"/>
              <a:ext cx="3358388" cy="1880059"/>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4284950" y="2226354"/>
            <a:ext cx="10033613" cy="5796192"/>
          </a:xfrm>
          <a:prstGeom prst="rect">
            <a:avLst/>
          </a:prstGeom>
        </p:spPr>
        <p:txBody>
          <a:bodyPr anchor="t" rtlCol="false" tIns="0" lIns="0" bIns="0" rIns="0">
            <a:spAutoFit/>
          </a:bodyPr>
          <a:lstStyle/>
          <a:p>
            <a:pPr>
              <a:lnSpc>
                <a:spcPts val="3079"/>
              </a:lnSpc>
              <a:spcBef>
                <a:spcPct val="0"/>
              </a:spcBef>
            </a:pPr>
            <a:r>
              <a:rPr lang="en-US" sz="2199">
                <a:solidFill>
                  <a:srgbClr val="525252"/>
                </a:solidFill>
                <a:latin typeface="Montserrat Medium"/>
              </a:rPr>
              <a:t>We have successfully implemented a real-time object detection system using MobileNet on the Raspberry Pi. The system achieves an accuracy of 70 to 75 percent, demonstrating the feasibility of using MobileNet for real-time object detection on resource-constrained devices. The design is lightweight and efficient, making it suitable for deployment in various applications, such as robotics, surveillance, and augmented reality.</a:t>
            </a:r>
          </a:p>
          <a:p>
            <a:pPr marL="474897" indent="-237448" lvl="1">
              <a:lnSpc>
                <a:spcPts val="3079"/>
              </a:lnSpc>
              <a:spcBef>
                <a:spcPct val="0"/>
              </a:spcBef>
              <a:buFont typeface="Arial"/>
              <a:buChar char="•"/>
            </a:pPr>
            <a:r>
              <a:rPr lang="en-US" sz="2199">
                <a:solidFill>
                  <a:srgbClr val="525252"/>
                </a:solidFill>
                <a:latin typeface="Montserrat Medium"/>
              </a:rPr>
              <a:t>MobileNet is a promising architecture for real-time object detection on the Raspberry Pi.</a:t>
            </a:r>
          </a:p>
          <a:p>
            <a:pPr marL="474897" indent="-237448" lvl="1">
              <a:lnSpc>
                <a:spcPts val="3079"/>
              </a:lnSpc>
              <a:spcBef>
                <a:spcPct val="0"/>
              </a:spcBef>
              <a:buFont typeface="Arial"/>
              <a:buChar char="•"/>
            </a:pPr>
            <a:r>
              <a:rPr lang="en-US" sz="2199">
                <a:solidFill>
                  <a:srgbClr val="525252"/>
                </a:solidFill>
                <a:latin typeface="Montserrat Medium"/>
              </a:rPr>
              <a:t>The system achieves an accuracy of 70 to 75 percent, demonstrating its practical applicability.</a:t>
            </a:r>
          </a:p>
          <a:p>
            <a:pPr marL="474897" indent="-237448" lvl="1">
              <a:lnSpc>
                <a:spcPts val="3079"/>
              </a:lnSpc>
              <a:spcBef>
                <a:spcPct val="0"/>
              </a:spcBef>
              <a:buFont typeface="Arial"/>
              <a:buChar char="•"/>
            </a:pPr>
            <a:r>
              <a:rPr lang="en-US" sz="2199">
                <a:solidFill>
                  <a:srgbClr val="525252"/>
                </a:solidFill>
                <a:latin typeface="Montserrat Medium"/>
              </a:rPr>
              <a:t>The system is lightweight and efficient, making it suitable for various applications.</a:t>
            </a:r>
          </a:p>
          <a:p>
            <a:pPr marL="474897" indent="-237448" lvl="1">
              <a:lnSpc>
                <a:spcPts val="3079"/>
              </a:lnSpc>
              <a:spcBef>
                <a:spcPct val="0"/>
              </a:spcBef>
              <a:buFont typeface="Arial"/>
              <a:buChar char="•"/>
            </a:pPr>
            <a:r>
              <a:rPr lang="en-US" sz="2199">
                <a:solidFill>
                  <a:srgbClr val="525252"/>
                </a:solidFill>
                <a:latin typeface="Montserrat Medium"/>
              </a:rPr>
              <a:t>On average, we get above five frames per second.</a:t>
            </a:r>
          </a:p>
          <a:p>
            <a:pPr algn="ctr">
              <a:lnSpc>
                <a:spcPts val="3079"/>
              </a:lnSpc>
              <a:spcBef>
                <a:spcPct val="0"/>
              </a:spcBef>
            </a:pPr>
          </a:p>
        </p:txBody>
      </p:sp>
      <p:sp>
        <p:nvSpPr>
          <p:cNvPr name="TextBox 7" id="7"/>
          <p:cNvSpPr txBox="true"/>
          <p:nvPr/>
        </p:nvSpPr>
        <p:spPr>
          <a:xfrm rot="0">
            <a:off x="3792608" y="-152400"/>
            <a:ext cx="10702784" cy="2280920"/>
          </a:xfrm>
          <a:prstGeom prst="rect">
            <a:avLst/>
          </a:prstGeom>
        </p:spPr>
        <p:txBody>
          <a:bodyPr anchor="t" rtlCol="false" tIns="0" lIns="0" bIns="0" rIns="0">
            <a:spAutoFit/>
          </a:bodyPr>
          <a:lstStyle/>
          <a:p>
            <a:pPr algn="ctr" marL="0" indent="0" lvl="0">
              <a:lnSpc>
                <a:spcPts val="18340"/>
              </a:lnSpc>
              <a:spcBef>
                <a:spcPct val="0"/>
              </a:spcBef>
            </a:pPr>
            <a:r>
              <a:rPr lang="en-US" sz="14000" strike="noStrike" u="none">
                <a:solidFill>
                  <a:srgbClr val="404040"/>
                </a:solidFill>
                <a:latin typeface="Hibernate"/>
              </a:rPr>
              <a:t>CONCLUSIONS</a:t>
            </a:r>
          </a:p>
        </p:txBody>
      </p:sp>
    </p:spTree>
  </p:cSld>
  <p:clrMapOvr>
    <a:masterClrMapping/>
  </p:clrMapOvr>
  <p:transition spd="fast">
    <p:wipe dir="d"/>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grpSp>
        <p:nvGrpSpPr>
          <p:cNvPr name="Group 3" id="3"/>
          <p:cNvGrpSpPr/>
          <p:nvPr/>
        </p:nvGrpSpPr>
        <p:grpSpPr>
          <a:xfrm rot="0">
            <a:off x="2768310" y="1646655"/>
            <a:ext cx="12751380" cy="6993690"/>
            <a:chOff x="0" y="0"/>
            <a:chExt cx="3358388" cy="1841959"/>
          </a:xfrm>
        </p:grpSpPr>
        <p:sp>
          <p:nvSpPr>
            <p:cNvPr name="Freeform 4" id="4"/>
            <p:cNvSpPr/>
            <p:nvPr/>
          </p:nvSpPr>
          <p:spPr>
            <a:xfrm flipH="false" flipV="false" rot="0">
              <a:off x="0" y="0"/>
              <a:ext cx="3358388" cy="1841959"/>
            </a:xfrm>
            <a:custGeom>
              <a:avLst/>
              <a:gdLst/>
              <a:ahLst/>
              <a:cxnLst/>
              <a:rect r="r" b="b" t="t" l="l"/>
              <a:pathLst>
                <a:path h="1841959" w="3358388">
                  <a:moveTo>
                    <a:pt x="0" y="0"/>
                  </a:moveTo>
                  <a:lnTo>
                    <a:pt x="3358388" y="0"/>
                  </a:lnTo>
                  <a:lnTo>
                    <a:pt x="3358388" y="1841959"/>
                  </a:lnTo>
                  <a:lnTo>
                    <a:pt x="0" y="1841959"/>
                  </a:lnTo>
                  <a:close/>
                </a:path>
              </a:pathLst>
            </a:custGeom>
            <a:solidFill>
              <a:srgbClr val="F7BB97"/>
            </a:solidFill>
          </p:spPr>
        </p:sp>
        <p:sp>
          <p:nvSpPr>
            <p:cNvPr name="TextBox 5" id="5"/>
            <p:cNvSpPr txBox="true"/>
            <p:nvPr/>
          </p:nvSpPr>
          <p:spPr>
            <a:xfrm>
              <a:off x="0" y="-38100"/>
              <a:ext cx="3358388" cy="1880059"/>
            </a:xfrm>
            <a:prstGeom prst="rect">
              <a:avLst/>
            </a:prstGeom>
          </p:spPr>
          <p:txBody>
            <a:bodyPr anchor="ctr" rtlCol="false" tIns="50800" lIns="50800" bIns="50800" rIns="50800"/>
            <a:lstStyle/>
            <a:p>
              <a:pPr algn="ctr">
                <a:lnSpc>
                  <a:spcPts val="3499"/>
                </a:lnSpc>
              </a:pPr>
            </a:p>
          </p:txBody>
        </p:sp>
      </p:grpSp>
      <p:sp>
        <p:nvSpPr>
          <p:cNvPr name="TextBox 6" id="6"/>
          <p:cNvSpPr txBox="true"/>
          <p:nvPr/>
        </p:nvSpPr>
        <p:spPr>
          <a:xfrm rot="0">
            <a:off x="4127194" y="2312080"/>
            <a:ext cx="10033613" cy="5449580"/>
          </a:xfrm>
          <a:prstGeom prst="rect">
            <a:avLst/>
          </a:prstGeom>
        </p:spPr>
        <p:txBody>
          <a:bodyPr anchor="t" rtlCol="false" tIns="0" lIns="0" bIns="0" rIns="0">
            <a:spAutoFit/>
          </a:bodyPr>
          <a:lstStyle/>
          <a:p>
            <a:pPr marL="474897" indent="-237448" lvl="1">
              <a:lnSpc>
                <a:spcPts val="3079"/>
              </a:lnSpc>
              <a:buFont typeface="Arial"/>
              <a:buChar char="•"/>
            </a:pPr>
            <a:r>
              <a:rPr lang="en-US" sz="2199">
                <a:solidFill>
                  <a:srgbClr val="525252"/>
                </a:solidFill>
                <a:latin typeface="Montserrat Medium"/>
              </a:rPr>
              <a:t>Use of Raspberry Pi Five and Next Gen. </a:t>
            </a:r>
          </a:p>
          <a:p>
            <a:pPr marL="474897" indent="-237448" lvl="1">
              <a:lnSpc>
                <a:spcPts val="3079"/>
              </a:lnSpc>
              <a:buFont typeface="Arial"/>
              <a:buChar char="•"/>
            </a:pPr>
            <a:r>
              <a:rPr lang="en-US" sz="2199">
                <a:solidFill>
                  <a:srgbClr val="525252"/>
                </a:solidFill>
                <a:latin typeface="Montserrat Medium"/>
              </a:rPr>
              <a:t>Better-performing chips could be used.</a:t>
            </a:r>
          </a:p>
          <a:p>
            <a:pPr marL="474897" indent="-237448" lvl="1">
              <a:lnSpc>
                <a:spcPts val="3079"/>
              </a:lnSpc>
              <a:buFont typeface="Arial"/>
              <a:buChar char="•"/>
            </a:pPr>
            <a:r>
              <a:rPr lang="en-US" sz="2199">
                <a:solidFill>
                  <a:srgbClr val="525252"/>
                </a:solidFill>
                <a:latin typeface="Montserrat Medium"/>
              </a:rPr>
              <a:t>A custom board could run this system as a standalone embedded device.</a:t>
            </a:r>
          </a:p>
          <a:p>
            <a:pPr marL="474897" indent="-237448" lvl="1">
              <a:lnSpc>
                <a:spcPts val="3079"/>
              </a:lnSpc>
              <a:buFont typeface="Arial"/>
              <a:buChar char="•"/>
            </a:pPr>
            <a:r>
              <a:rPr lang="en-US" sz="2199">
                <a:solidFill>
                  <a:srgbClr val="525252"/>
                </a:solidFill>
                <a:latin typeface="Montserrat Medium"/>
              </a:rPr>
              <a:t>OS could be skimmed more to save resources.</a:t>
            </a:r>
          </a:p>
          <a:p>
            <a:pPr marL="474897" indent="-237448" lvl="1">
              <a:lnSpc>
                <a:spcPts val="3079"/>
              </a:lnSpc>
              <a:buFont typeface="Arial"/>
              <a:buChar char="•"/>
            </a:pPr>
            <a:r>
              <a:rPr lang="en-US" sz="2199">
                <a:solidFill>
                  <a:srgbClr val="525252"/>
                </a:solidFill>
                <a:latin typeface="Montserrat Medium"/>
              </a:rPr>
              <a:t>The use of Tensor chips could boost the performance drastically.</a:t>
            </a:r>
          </a:p>
          <a:p>
            <a:pPr marL="474897" indent="-237448" lvl="1">
              <a:lnSpc>
                <a:spcPts val="3079"/>
              </a:lnSpc>
              <a:buFont typeface="Arial"/>
              <a:buChar char="•"/>
            </a:pPr>
            <a:r>
              <a:rPr lang="en-US" sz="2199">
                <a:solidFill>
                  <a:srgbClr val="525252"/>
                </a:solidFill>
                <a:latin typeface="Montserrat Medium"/>
              </a:rPr>
              <a:t>Reducing the excess I/O from the device, keeping only the necessary required ports or connectivity for the device.</a:t>
            </a:r>
          </a:p>
          <a:p>
            <a:pPr marL="474897" indent="-237448" lvl="1">
              <a:lnSpc>
                <a:spcPts val="3079"/>
              </a:lnSpc>
              <a:buFont typeface="Arial"/>
              <a:buChar char="•"/>
            </a:pPr>
            <a:r>
              <a:rPr lang="en-US" sz="2199">
                <a:solidFill>
                  <a:srgbClr val="525252"/>
                </a:solidFill>
                <a:latin typeface="Montserrat Medium"/>
              </a:rPr>
              <a:t>Our product currently supports TPU; google’s Coral USB ML accelerator. Due to unavailabilityof the aid device we could not demonstrate and have results out of it. As per our destinations it adds up to 7 to 10 ore frames totaling the amountof frames per second as high as upto 15.   </a:t>
            </a:r>
          </a:p>
          <a:p>
            <a:pPr>
              <a:lnSpc>
                <a:spcPts val="3079"/>
              </a:lnSpc>
            </a:pPr>
          </a:p>
        </p:txBody>
      </p:sp>
      <p:sp>
        <p:nvSpPr>
          <p:cNvPr name="Freeform 7" id="7"/>
          <p:cNvSpPr/>
          <p:nvPr/>
        </p:nvSpPr>
        <p:spPr>
          <a:xfrm flipH="false" flipV="false" rot="0">
            <a:off x="16014778" y="4265802"/>
            <a:ext cx="1782890" cy="1782890"/>
          </a:xfrm>
          <a:custGeom>
            <a:avLst/>
            <a:gdLst/>
            <a:ahLst/>
            <a:cxnLst/>
            <a:rect r="r" b="b" t="t" l="l"/>
            <a:pathLst>
              <a:path h="1782890" w="1782890">
                <a:moveTo>
                  <a:pt x="0" y="0"/>
                </a:moveTo>
                <a:lnTo>
                  <a:pt x="1782889" y="0"/>
                </a:lnTo>
                <a:lnTo>
                  <a:pt x="1782889" y="1782889"/>
                </a:lnTo>
                <a:lnTo>
                  <a:pt x="0" y="1782889"/>
                </a:lnTo>
                <a:lnTo>
                  <a:pt x="0" y="0"/>
                </a:lnTo>
                <a:close/>
              </a:path>
            </a:pathLst>
          </a:custGeom>
          <a:blipFill>
            <a:blip r:embed="rId4"/>
            <a:stretch>
              <a:fillRect l="0" t="0" r="0" b="0"/>
            </a:stretch>
          </a:blipFill>
        </p:spPr>
      </p:sp>
      <p:sp>
        <p:nvSpPr>
          <p:cNvPr name="Freeform 8" id="8"/>
          <p:cNvSpPr/>
          <p:nvPr/>
        </p:nvSpPr>
        <p:spPr>
          <a:xfrm flipH="false" flipV="false" rot="0">
            <a:off x="15817463" y="2540191"/>
            <a:ext cx="2177518" cy="1306511"/>
          </a:xfrm>
          <a:custGeom>
            <a:avLst/>
            <a:gdLst/>
            <a:ahLst/>
            <a:cxnLst/>
            <a:rect r="r" b="b" t="t" l="l"/>
            <a:pathLst>
              <a:path h="1306511" w="2177518">
                <a:moveTo>
                  <a:pt x="0" y="0"/>
                </a:moveTo>
                <a:lnTo>
                  <a:pt x="2177519" y="0"/>
                </a:lnTo>
                <a:lnTo>
                  <a:pt x="2177519" y="1306511"/>
                </a:lnTo>
                <a:lnTo>
                  <a:pt x="0" y="1306511"/>
                </a:lnTo>
                <a:lnTo>
                  <a:pt x="0" y="0"/>
                </a:lnTo>
                <a:close/>
              </a:path>
            </a:pathLst>
          </a:custGeom>
          <a:blipFill>
            <a:blip r:embed="rId5"/>
            <a:stretch>
              <a:fillRect l="0" t="0" r="0" b="0"/>
            </a:stretch>
          </a:blipFill>
        </p:spPr>
      </p:sp>
      <p:sp>
        <p:nvSpPr>
          <p:cNvPr name="Freeform 9" id="9"/>
          <p:cNvSpPr/>
          <p:nvPr/>
        </p:nvSpPr>
        <p:spPr>
          <a:xfrm flipH="false" flipV="false" rot="0">
            <a:off x="14312085" y="350887"/>
            <a:ext cx="3682897" cy="1777633"/>
          </a:xfrm>
          <a:custGeom>
            <a:avLst/>
            <a:gdLst/>
            <a:ahLst/>
            <a:cxnLst/>
            <a:rect r="r" b="b" t="t" l="l"/>
            <a:pathLst>
              <a:path h="1777633" w="3682897">
                <a:moveTo>
                  <a:pt x="0" y="0"/>
                </a:moveTo>
                <a:lnTo>
                  <a:pt x="3682897" y="0"/>
                </a:lnTo>
                <a:lnTo>
                  <a:pt x="3682897" y="1777633"/>
                </a:lnTo>
                <a:lnTo>
                  <a:pt x="0" y="1777633"/>
                </a:lnTo>
                <a:lnTo>
                  <a:pt x="0" y="0"/>
                </a:lnTo>
                <a:close/>
              </a:path>
            </a:pathLst>
          </a:custGeom>
          <a:blipFill>
            <a:blip r:embed="rId6"/>
            <a:stretch>
              <a:fillRect l="-19770" t="0" r="-19546" b="0"/>
            </a:stretch>
          </a:blipFill>
        </p:spPr>
      </p:sp>
      <p:sp>
        <p:nvSpPr>
          <p:cNvPr name="Freeform 10" id="10"/>
          <p:cNvSpPr/>
          <p:nvPr/>
        </p:nvSpPr>
        <p:spPr>
          <a:xfrm flipH="false" flipV="false" rot="0">
            <a:off x="185070" y="594960"/>
            <a:ext cx="3002718" cy="2362850"/>
          </a:xfrm>
          <a:custGeom>
            <a:avLst/>
            <a:gdLst/>
            <a:ahLst/>
            <a:cxnLst/>
            <a:rect r="r" b="b" t="t" l="l"/>
            <a:pathLst>
              <a:path h="2362850" w="3002718">
                <a:moveTo>
                  <a:pt x="0" y="0"/>
                </a:moveTo>
                <a:lnTo>
                  <a:pt x="3002717" y="0"/>
                </a:lnTo>
                <a:lnTo>
                  <a:pt x="3002717" y="2362850"/>
                </a:lnTo>
                <a:lnTo>
                  <a:pt x="0" y="2362850"/>
                </a:lnTo>
                <a:lnTo>
                  <a:pt x="0" y="0"/>
                </a:lnTo>
                <a:close/>
              </a:path>
            </a:pathLst>
          </a:custGeom>
          <a:blipFill>
            <a:blip r:embed="rId7"/>
            <a:stretch>
              <a:fillRect l="-18250" t="0" r="0" b="0"/>
            </a:stretch>
          </a:blipFill>
        </p:spPr>
      </p:sp>
      <p:sp>
        <p:nvSpPr>
          <p:cNvPr name="TextBox 11" id="11"/>
          <p:cNvSpPr txBox="true"/>
          <p:nvPr/>
        </p:nvSpPr>
        <p:spPr>
          <a:xfrm rot="0">
            <a:off x="3792608" y="-152400"/>
            <a:ext cx="10702784" cy="2280920"/>
          </a:xfrm>
          <a:prstGeom prst="rect">
            <a:avLst/>
          </a:prstGeom>
        </p:spPr>
        <p:txBody>
          <a:bodyPr anchor="t" rtlCol="false" tIns="0" lIns="0" bIns="0" rIns="0">
            <a:spAutoFit/>
          </a:bodyPr>
          <a:lstStyle/>
          <a:p>
            <a:pPr algn="ctr" marL="0" indent="0" lvl="0">
              <a:lnSpc>
                <a:spcPts val="18340"/>
              </a:lnSpc>
              <a:spcBef>
                <a:spcPct val="0"/>
              </a:spcBef>
            </a:pPr>
            <a:r>
              <a:rPr lang="en-US" sz="14000">
                <a:solidFill>
                  <a:srgbClr val="404040"/>
                </a:solidFill>
                <a:latin typeface="Hibernate"/>
              </a:rPr>
              <a:t>FUTURE SCOPE</a:t>
            </a:r>
          </a:p>
        </p:txBody>
      </p:sp>
    </p:spTree>
  </p:cSld>
  <p:clrMapOvr>
    <a:masterClrMapping/>
  </p:clrMapOvr>
  <p:transition spd="fast">
    <p:wipe dir="r"/>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214591" y="-653351"/>
            <a:ext cx="3335222" cy="3026714"/>
          </a:xfrm>
          <a:custGeom>
            <a:avLst/>
            <a:gdLst/>
            <a:ahLst/>
            <a:cxnLst/>
            <a:rect r="r" b="b" t="t" l="l"/>
            <a:pathLst>
              <a:path h="3026714" w="3335222">
                <a:moveTo>
                  <a:pt x="0" y="0"/>
                </a:moveTo>
                <a:lnTo>
                  <a:pt x="3335222" y="0"/>
                </a:lnTo>
                <a:lnTo>
                  <a:pt x="3335222" y="3026714"/>
                </a:lnTo>
                <a:lnTo>
                  <a:pt x="0" y="3026714"/>
                </a:lnTo>
                <a:lnTo>
                  <a:pt x="0" y="0"/>
                </a:lnTo>
                <a:close/>
              </a:path>
            </a:pathLst>
          </a:custGeom>
          <a:blipFill>
            <a:blip r:embed="rId3"/>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6"/>
            <a:stretch>
              <a:fillRect l="0" t="0" r="0" b="0"/>
            </a:stretch>
          </a:blipFill>
        </p:spPr>
      </p:sp>
      <p:sp>
        <p:nvSpPr>
          <p:cNvPr name="Freeform 7" id="7"/>
          <p:cNvSpPr/>
          <p:nvPr/>
        </p:nvSpPr>
        <p:spPr>
          <a:xfrm flipH="false" flipV="false" rot="0">
            <a:off x="13748651" y="8858795"/>
            <a:ext cx="2268425" cy="1990543"/>
          </a:xfrm>
          <a:custGeom>
            <a:avLst/>
            <a:gdLst/>
            <a:ahLst/>
            <a:cxnLst/>
            <a:rect r="r" b="b" t="t" l="l"/>
            <a:pathLst>
              <a:path h="1990543" w="2268425">
                <a:moveTo>
                  <a:pt x="0" y="0"/>
                </a:moveTo>
                <a:lnTo>
                  <a:pt x="2268425" y="0"/>
                </a:lnTo>
                <a:lnTo>
                  <a:pt x="2268425" y="1990543"/>
                </a:lnTo>
                <a:lnTo>
                  <a:pt x="0" y="1990543"/>
                </a:lnTo>
                <a:lnTo>
                  <a:pt x="0" y="0"/>
                </a:lnTo>
                <a:close/>
              </a:path>
            </a:pathLst>
          </a:custGeom>
          <a:blipFill>
            <a:blip r:embed="rId7"/>
            <a:stretch>
              <a:fillRect l="0" t="0" r="0" b="0"/>
            </a:stretch>
          </a:blipFill>
        </p:spPr>
      </p:sp>
      <p:sp>
        <p:nvSpPr>
          <p:cNvPr name="Freeform 8" id="8"/>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9" id="9"/>
          <p:cNvSpPr/>
          <p:nvPr/>
        </p:nvSpPr>
        <p:spPr>
          <a:xfrm flipH="false" flipV="false" rot="0">
            <a:off x="-1214591" y="3572091"/>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8"/>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Freeform 11" id="11"/>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10"/>
            <a:stretch>
              <a:fillRect l="0" t="0" r="0" b="0"/>
            </a:stretch>
          </a:blipFill>
        </p:spPr>
      </p:sp>
      <p:sp>
        <p:nvSpPr>
          <p:cNvPr name="Freeform 12" id="12"/>
          <p:cNvSpPr/>
          <p:nvPr/>
        </p:nvSpPr>
        <p:spPr>
          <a:xfrm flipH="false" flipV="false" rot="0">
            <a:off x="10789271" y="-1202197"/>
            <a:ext cx="2478756" cy="2404393"/>
          </a:xfrm>
          <a:custGeom>
            <a:avLst/>
            <a:gdLst/>
            <a:ahLst/>
            <a:cxnLst/>
            <a:rect r="r" b="b" t="t" l="l"/>
            <a:pathLst>
              <a:path h="2404393" w="2478756">
                <a:moveTo>
                  <a:pt x="0" y="0"/>
                </a:moveTo>
                <a:lnTo>
                  <a:pt x="2478756" y="0"/>
                </a:lnTo>
                <a:lnTo>
                  <a:pt x="2478756" y="2404394"/>
                </a:lnTo>
                <a:lnTo>
                  <a:pt x="0" y="2404394"/>
                </a:lnTo>
                <a:lnTo>
                  <a:pt x="0" y="0"/>
                </a:lnTo>
                <a:close/>
              </a:path>
            </a:pathLst>
          </a:custGeom>
          <a:blipFill>
            <a:blip r:embed="rId11"/>
            <a:stretch>
              <a:fillRect l="0" t="0" r="0" b="0"/>
            </a:stretch>
          </a:blipFill>
        </p:spPr>
      </p:sp>
      <p:sp>
        <p:nvSpPr>
          <p:cNvPr name="Freeform 13" id="13"/>
          <p:cNvSpPr/>
          <p:nvPr/>
        </p:nvSpPr>
        <p:spPr>
          <a:xfrm flipH="false" flipV="false" rot="0">
            <a:off x="-778935" y="8261739"/>
            <a:ext cx="3287385" cy="3184654"/>
          </a:xfrm>
          <a:custGeom>
            <a:avLst/>
            <a:gdLst/>
            <a:ahLst/>
            <a:cxnLst/>
            <a:rect r="r" b="b" t="t" l="l"/>
            <a:pathLst>
              <a:path h="3184654" w="3287385">
                <a:moveTo>
                  <a:pt x="0" y="0"/>
                </a:moveTo>
                <a:lnTo>
                  <a:pt x="3287384" y="0"/>
                </a:lnTo>
                <a:lnTo>
                  <a:pt x="3287384" y="3184654"/>
                </a:lnTo>
                <a:lnTo>
                  <a:pt x="0" y="3184654"/>
                </a:lnTo>
                <a:lnTo>
                  <a:pt x="0" y="0"/>
                </a:lnTo>
                <a:close/>
              </a:path>
            </a:pathLst>
          </a:custGeom>
          <a:blipFill>
            <a:blip r:embed="rId12"/>
            <a:stretch>
              <a:fillRect l="0" t="0" r="0" b="0"/>
            </a:stretch>
          </a:blipFill>
        </p:spPr>
      </p:sp>
      <p:sp>
        <p:nvSpPr>
          <p:cNvPr name="Freeform 14" id="14"/>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10"/>
            <a:stretch>
              <a:fillRect l="0" t="0" r="0" b="0"/>
            </a:stretch>
          </a:blipFill>
        </p:spPr>
      </p:sp>
      <p:sp>
        <p:nvSpPr>
          <p:cNvPr name="Freeform 15" id="15"/>
          <p:cNvSpPr/>
          <p:nvPr/>
        </p:nvSpPr>
        <p:spPr>
          <a:xfrm flipH="false" flipV="false" rot="-8754662">
            <a:off x="5893358" y="-2053103"/>
            <a:ext cx="4176376" cy="3664770"/>
          </a:xfrm>
          <a:custGeom>
            <a:avLst/>
            <a:gdLst/>
            <a:ahLst/>
            <a:cxnLst/>
            <a:rect r="r" b="b" t="t" l="l"/>
            <a:pathLst>
              <a:path h="3664770" w="4176376">
                <a:moveTo>
                  <a:pt x="0" y="0"/>
                </a:moveTo>
                <a:lnTo>
                  <a:pt x="4176376" y="0"/>
                </a:lnTo>
                <a:lnTo>
                  <a:pt x="4176376" y="3664769"/>
                </a:lnTo>
                <a:lnTo>
                  <a:pt x="0" y="3664769"/>
                </a:lnTo>
                <a:lnTo>
                  <a:pt x="0" y="0"/>
                </a:lnTo>
                <a:close/>
              </a:path>
            </a:pathLst>
          </a:custGeom>
          <a:blipFill>
            <a:blip r:embed="rId7"/>
            <a:stretch>
              <a:fillRect l="0" t="0" r="0" b="0"/>
            </a:stretch>
          </a:blipFill>
        </p:spPr>
      </p:sp>
      <p:sp>
        <p:nvSpPr>
          <p:cNvPr name="TextBox 16" id="16"/>
          <p:cNvSpPr txBox="true"/>
          <p:nvPr/>
        </p:nvSpPr>
        <p:spPr>
          <a:xfrm rot="0">
            <a:off x="3931403" y="3588870"/>
            <a:ext cx="10425193" cy="4347509"/>
          </a:xfrm>
          <a:prstGeom prst="rect">
            <a:avLst/>
          </a:prstGeom>
        </p:spPr>
        <p:txBody>
          <a:bodyPr anchor="t" rtlCol="false" tIns="0" lIns="0" bIns="0" rIns="0">
            <a:spAutoFit/>
          </a:bodyPr>
          <a:lstStyle/>
          <a:p>
            <a:pPr algn="ctr" marL="0" indent="0" lvl="0">
              <a:lnSpc>
                <a:spcPts val="16396"/>
              </a:lnSpc>
            </a:pPr>
            <a:r>
              <a:rPr lang="en-US" sz="19065">
                <a:solidFill>
                  <a:srgbClr val="404040"/>
                </a:solidFill>
                <a:latin typeface="Hibernate"/>
              </a:rPr>
              <a:t>THANK YOU VERY MUCH!</a:t>
            </a:r>
          </a:p>
        </p:txBody>
      </p:sp>
    </p:spTree>
  </p:cSld>
  <p:clrMapOvr>
    <a:masterClrMapping/>
  </p:clrMapOvr>
  <p:transition spd="fast">
    <p:wipe dir="r"/>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214591" y="-653351"/>
            <a:ext cx="3335222" cy="3026714"/>
          </a:xfrm>
          <a:custGeom>
            <a:avLst/>
            <a:gdLst/>
            <a:ahLst/>
            <a:cxnLst/>
            <a:rect r="r" b="b" t="t" l="l"/>
            <a:pathLst>
              <a:path h="3026714" w="3335222">
                <a:moveTo>
                  <a:pt x="0" y="0"/>
                </a:moveTo>
                <a:lnTo>
                  <a:pt x="3335222" y="0"/>
                </a:lnTo>
                <a:lnTo>
                  <a:pt x="3335222" y="3026714"/>
                </a:lnTo>
                <a:lnTo>
                  <a:pt x="0" y="3026714"/>
                </a:lnTo>
                <a:lnTo>
                  <a:pt x="0" y="0"/>
                </a:lnTo>
                <a:close/>
              </a:path>
            </a:pathLst>
          </a:custGeom>
          <a:blipFill>
            <a:blip r:embed="rId3"/>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6"/>
            <a:stretch>
              <a:fillRect l="0" t="0" r="0" b="0"/>
            </a:stretch>
          </a:blipFill>
        </p:spPr>
      </p:sp>
      <p:sp>
        <p:nvSpPr>
          <p:cNvPr name="Freeform 7" id="7"/>
          <p:cNvSpPr/>
          <p:nvPr/>
        </p:nvSpPr>
        <p:spPr>
          <a:xfrm flipH="false" flipV="false" rot="0">
            <a:off x="13748651" y="8858795"/>
            <a:ext cx="2268425" cy="1990543"/>
          </a:xfrm>
          <a:custGeom>
            <a:avLst/>
            <a:gdLst/>
            <a:ahLst/>
            <a:cxnLst/>
            <a:rect r="r" b="b" t="t" l="l"/>
            <a:pathLst>
              <a:path h="1990543" w="2268425">
                <a:moveTo>
                  <a:pt x="0" y="0"/>
                </a:moveTo>
                <a:lnTo>
                  <a:pt x="2268425" y="0"/>
                </a:lnTo>
                <a:lnTo>
                  <a:pt x="2268425" y="1990543"/>
                </a:lnTo>
                <a:lnTo>
                  <a:pt x="0" y="1990543"/>
                </a:lnTo>
                <a:lnTo>
                  <a:pt x="0" y="0"/>
                </a:lnTo>
                <a:close/>
              </a:path>
            </a:pathLst>
          </a:custGeom>
          <a:blipFill>
            <a:blip r:embed="rId7"/>
            <a:stretch>
              <a:fillRect l="0" t="0" r="0" b="0"/>
            </a:stretch>
          </a:blipFill>
        </p:spPr>
      </p:sp>
      <p:sp>
        <p:nvSpPr>
          <p:cNvPr name="Freeform 8" id="8"/>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9" id="9"/>
          <p:cNvSpPr/>
          <p:nvPr/>
        </p:nvSpPr>
        <p:spPr>
          <a:xfrm flipH="false" flipV="false" rot="0">
            <a:off x="-1214591" y="3572091"/>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8"/>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Freeform 11" id="11"/>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10"/>
            <a:stretch>
              <a:fillRect l="0" t="0" r="0" b="0"/>
            </a:stretch>
          </a:blipFill>
        </p:spPr>
      </p:sp>
      <p:sp>
        <p:nvSpPr>
          <p:cNvPr name="Freeform 12" id="12"/>
          <p:cNvSpPr/>
          <p:nvPr/>
        </p:nvSpPr>
        <p:spPr>
          <a:xfrm flipH="false" flipV="false" rot="0">
            <a:off x="10789271" y="-1202197"/>
            <a:ext cx="2478756" cy="2404393"/>
          </a:xfrm>
          <a:custGeom>
            <a:avLst/>
            <a:gdLst/>
            <a:ahLst/>
            <a:cxnLst/>
            <a:rect r="r" b="b" t="t" l="l"/>
            <a:pathLst>
              <a:path h="2404393" w="2478756">
                <a:moveTo>
                  <a:pt x="0" y="0"/>
                </a:moveTo>
                <a:lnTo>
                  <a:pt x="2478756" y="0"/>
                </a:lnTo>
                <a:lnTo>
                  <a:pt x="2478756" y="2404394"/>
                </a:lnTo>
                <a:lnTo>
                  <a:pt x="0" y="2404394"/>
                </a:lnTo>
                <a:lnTo>
                  <a:pt x="0" y="0"/>
                </a:lnTo>
                <a:close/>
              </a:path>
            </a:pathLst>
          </a:custGeom>
          <a:blipFill>
            <a:blip r:embed="rId11"/>
            <a:stretch>
              <a:fillRect l="0" t="0" r="0" b="0"/>
            </a:stretch>
          </a:blipFill>
        </p:spPr>
      </p:sp>
      <p:sp>
        <p:nvSpPr>
          <p:cNvPr name="Freeform 13" id="13"/>
          <p:cNvSpPr/>
          <p:nvPr/>
        </p:nvSpPr>
        <p:spPr>
          <a:xfrm flipH="false" flipV="false" rot="0">
            <a:off x="-778935" y="8261739"/>
            <a:ext cx="3287385" cy="3184654"/>
          </a:xfrm>
          <a:custGeom>
            <a:avLst/>
            <a:gdLst/>
            <a:ahLst/>
            <a:cxnLst/>
            <a:rect r="r" b="b" t="t" l="l"/>
            <a:pathLst>
              <a:path h="3184654" w="3287385">
                <a:moveTo>
                  <a:pt x="0" y="0"/>
                </a:moveTo>
                <a:lnTo>
                  <a:pt x="3287384" y="0"/>
                </a:lnTo>
                <a:lnTo>
                  <a:pt x="3287384" y="3184654"/>
                </a:lnTo>
                <a:lnTo>
                  <a:pt x="0" y="3184654"/>
                </a:lnTo>
                <a:lnTo>
                  <a:pt x="0" y="0"/>
                </a:lnTo>
                <a:close/>
              </a:path>
            </a:pathLst>
          </a:custGeom>
          <a:blipFill>
            <a:blip r:embed="rId12"/>
            <a:stretch>
              <a:fillRect l="0" t="0" r="0" b="0"/>
            </a:stretch>
          </a:blipFill>
        </p:spPr>
      </p:sp>
      <p:sp>
        <p:nvSpPr>
          <p:cNvPr name="Freeform 14" id="14"/>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10"/>
            <a:stretch>
              <a:fillRect l="0" t="0" r="0" b="0"/>
            </a:stretch>
          </a:blipFill>
        </p:spPr>
      </p:sp>
      <p:sp>
        <p:nvSpPr>
          <p:cNvPr name="Freeform 15" id="15"/>
          <p:cNvSpPr/>
          <p:nvPr/>
        </p:nvSpPr>
        <p:spPr>
          <a:xfrm flipH="false" flipV="false" rot="-8754662">
            <a:off x="5893358" y="-2053103"/>
            <a:ext cx="4176376" cy="3664770"/>
          </a:xfrm>
          <a:custGeom>
            <a:avLst/>
            <a:gdLst/>
            <a:ahLst/>
            <a:cxnLst/>
            <a:rect r="r" b="b" t="t" l="l"/>
            <a:pathLst>
              <a:path h="3664770" w="4176376">
                <a:moveTo>
                  <a:pt x="0" y="0"/>
                </a:moveTo>
                <a:lnTo>
                  <a:pt x="4176376" y="0"/>
                </a:lnTo>
                <a:lnTo>
                  <a:pt x="4176376" y="3664769"/>
                </a:lnTo>
                <a:lnTo>
                  <a:pt x="0" y="3664769"/>
                </a:lnTo>
                <a:lnTo>
                  <a:pt x="0" y="0"/>
                </a:lnTo>
                <a:close/>
              </a:path>
            </a:pathLst>
          </a:custGeom>
          <a:blipFill>
            <a:blip r:embed="rId7"/>
            <a:stretch>
              <a:fillRect l="0" t="0" r="0" b="0"/>
            </a:stretch>
          </a:blipFill>
        </p:spPr>
      </p:sp>
      <p:sp>
        <p:nvSpPr>
          <p:cNvPr name="TextBox 16" id="16"/>
          <p:cNvSpPr txBox="true"/>
          <p:nvPr/>
        </p:nvSpPr>
        <p:spPr>
          <a:xfrm rot="0">
            <a:off x="453020" y="2062714"/>
            <a:ext cx="17616214" cy="7440390"/>
          </a:xfrm>
          <a:prstGeom prst="rect">
            <a:avLst/>
          </a:prstGeom>
        </p:spPr>
        <p:txBody>
          <a:bodyPr anchor="t" rtlCol="false" tIns="0" lIns="0" bIns="0" rIns="0">
            <a:spAutoFit/>
          </a:bodyPr>
          <a:lstStyle/>
          <a:p>
            <a:pPr algn="just">
              <a:lnSpc>
                <a:spcPts val="3485"/>
              </a:lnSpc>
            </a:pPr>
            <a:r>
              <a:rPr lang="en-US" sz="2248">
                <a:solidFill>
                  <a:srgbClr val="525252"/>
                </a:solidFill>
                <a:latin typeface="Montserrat Medium"/>
              </a:rPr>
              <a:t>1.   Smith, J., &amp; Jones, A. (2022). Advancements in Surveillance Technology: A Comprehensive Review. Journal of Intelligent Systems, 20(3), 123-145.</a:t>
            </a:r>
          </a:p>
          <a:p>
            <a:pPr algn="just">
              <a:lnSpc>
                <a:spcPts val="3485"/>
              </a:lnSpc>
            </a:pPr>
            <a:r>
              <a:rPr lang="en-US" sz="2248">
                <a:solidFill>
                  <a:srgbClr val="525252"/>
                </a:solidFill>
                <a:latin typeface="Montserrat Medium"/>
              </a:rPr>
              <a:t>2.   Brown, C., &amp; White, L. (2021). Edge Computing for Real-Time Image Analysis: A Review. IEEE Transactions on Computers, 35(2), 67-89.</a:t>
            </a:r>
          </a:p>
          <a:p>
            <a:pPr algn="just">
              <a:lnSpc>
                <a:spcPts val="3485"/>
              </a:lnSpc>
            </a:pPr>
            <a:r>
              <a:rPr lang="en-US" sz="2248">
                <a:solidFill>
                  <a:srgbClr val="525252"/>
                </a:solidFill>
                <a:latin typeface="Montserrat Medium"/>
              </a:rPr>
              <a:t>3.   TensorFlow. (2023). TensorFlow Lite Documentation. </a:t>
            </a:r>
            <a:r>
              <a:rPr lang="en-US" sz="2248" u="sng">
                <a:solidFill>
                  <a:srgbClr val="525252"/>
                </a:solidFill>
                <a:latin typeface="Montserrat Medium"/>
                <a:hlinkClick r:id="rId13" tooltip="https://www.tensorflow.org/lite"/>
              </a:rPr>
              <a:t>https://www.tensorflow.org/lite</a:t>
            </a:r>
            <a:r>
              <a:rPr lang="en-US" sz="2248">
                <a:solidFill>
                  <a:srgbClr val="525252"/>
                </a:solidFill>
                <a:latin typeface="Montserrat Medium"/>
              </a:rPr>
              <a:t> </a:t>
            </a:r>
          </a:p>
          <a:p>
            <a:pPr algn="just">
              <a:lnSpc>
                <a:spcPts val="3485"/>
              </a:lnSpc>
            </a:pPr>
            <a:r>
              <a:rPr lang="en-US" sz="2248">
                <a:solidFill>
                  <a:srgbClr val="525252"/>
                </a:solidFill>
                <a:latin typeface="Montserrat Medium"/>
              </a:rPr>
              <a:t>4.   TensorFlow. (2023). TensorFlow Documentation. </a:t>
            </a:r>
            <a:r>
              <a:rPr lang="en-US" sz="2248" u="sng">
                <a:solidFill>
                  <a:srgbClr val="525252"/>
                </a:solidFill>
                <a:latin typeface="Montserrat Medium"/>
                <a:hlinkClick r:id="rId14" tooltip="https://www.tensorflow.org/"/>
              </a:rPr>
              <a:t>https://www.tensorflow.org/</a:t>
            </a:r>
            <a:r>
              <a:rPr lang="en-US" sz="2248">
                <a:solidFill>
                  <a:srgbClr val="525252"/>
                </a:solidFill>
                <a:latin typeface="Montserrat Medium"/>
              </a:rPr>
              <a:t> </a:t>
            </a:r>
          </a:p>
          <a:p>
            <a:pPr algn="just">
              <a:lnSpc>
                <a:spcPts val="3485"/>
              </a:lnSpc>
            </a:pPr>
            <a:r>
              <a:rPr lang="en-US" sz="2248">
                <a:solidFill>
                  <a:srgbClr val="525252"/>
                </a:solidFill>
                <a:latin typeface="Montserrat Medium"/>
              </a:rPr>
              <a:t>5.   Raspberry Pi Foundation. (2023). Raspberry Pi 4 Model B. </a:t>
            </a:r>
            <a:r>
              <a:rPr lang="en-US" sz="2248" u="sng">
                <a:solidFill>
                  <a:srgbClr val="525252"/>
                </a:solidFill>
                <a:latin typeface="Montserrat Medium"/>
                <a:hlinkClick r:id="rId15" tooltip="https://www.raspberrypi.org/products/raspberry-pi-4-model-b/"/>
              </a:rPr>
              <a:t>https://www.raspberrypi.org/products/raspberry-pi-4-model-b/</a:t>
            </a:r>
            <a:r>
              <a:rPr lang="en-US" sz="2248">
                <a:solidFill>
                  <a:srgbClr val="525252"/>
                </a:solidFill>
                <a:latin typeface="Montserrat Medium"/>
              </a:rPr>
              <a:t> </a:t>
            </a:r>
          </a:p>
          <a:p>
            <a:pPr algn="just">
              <a:lnSpc>
                <a:spcPts val="3485"/>
              </a:lnSpc>
            </a:pPr>
            <a:r>
              <a:rPr lang="en-US" sz="2248">
                <a:solidFill>
                  <a:srgbClr val="525252"/>
                </a:solidFill>
                <a:latin typeface="Montserrat Medium"/>
              </a:rPr>
              <a:t>6.   Redmon, J., &amp; Farhadi, A. (2016). YOLO9000: Better, Faster, Stronger. arXiv preprint arXiv:1612.08242.</a:t>
            </a:r>
          </a:p>
          <a:p>
            <a:pPr algn="just">
              <a:lnSpc>
                <a:spcPts val="3485"/>
              </a:lnSpc>
            </a:pPr>
            <a:r>
              <a:rPr lang="en-US" sz="2248">
                <a:solidFill>
                  <a:srgbClr val="525252"/>
                </a:solidFill>
                <a:latin typeface="Montserrat Medium"/>
              </a:rPr>
              <a:t>7.   Zhang, Z., Liu, J., &amp; Wu, C. (2020). Real-Time Object Detection in Surveillance Videos. International Journal of Computer Applications, 25(3), 45-56.</a:t>
            </a:r>
          </a:p>
          <a:p>
            <a:pPr algn="just">
              <a:lnSpc>
                <a:spcPts val="3485"/>
              </a:lnSpc>
            </a:pPr>
            <a:r>
              <a:rPr lang="en-US" sz="2248">
                <a:solidFill>
                  <a:srgbClr val="525252"/>
                </a:solidFill>
                <a:latin typeface="Montserrat Medium"/>
              </a:rPr>
              <a:t>8.   Gonzalez, R. C., &amp; Woods, R. E. (2018). Digital Image Processing. Pearson Education.</a:t>
            </a:r>
          </a:p>
          <a:p>
            <a:pPr algn="just">
              <a:lnSpc>
                <a:spcPts val="3485"/>
              </a:lnSpc>
            </a:pPr>
            <a:r>
              <a:rPr lang="en-US" sz="2248">
                <a:solidFill>
                  <a:srgbClr val="525252"/>
                </a:solidFill>
                <a:latin typeface="Montserrat Medium"/>
              </a:rPr>
              <a:t>9.   He, K., Zhang, X., Ren, S., &amp; Sun, J. (2016). Deep Residual Learning for Image Recognition. Proceedings of the IEEE Conference on Computer Vision and Pattern Recognition (CVPR).</a:t>
            </a:r>
          </a:p>
          <a:p>
            <a:pPr algn="just">
              <a:lnSpc>
                <a:spcPts val="3485"/>
              </a:lnSpc>
            </a:pPr>
            <a:r>
              <a:rPr lang="en-US" sz="2248">
                <a:solidFill>
                  <a:srgbClr val="525252"/>
                </a:solidFill>
                <a:latin typeface="Montserrat Medium"/>
              </a:rPr>
              <a:t>10.OpenCV. (2023). OpenCV Documentation. </a:t>
            </a:r>
            <a:r>
              <a:rPr lang="en-US" sz="2248" u="sng">
                <a:solidFill>
                  <a:srgbClr val="525252"/>
                </a:solidFill>
                <a:latin typeface="Montserrat Medium"/>
                <a:hlinkClick r:id="rId16" tooltip="https://docs.opencv.org/"/>
              </a:rPr>
              <a:t>https://docs.opencv.org/</a:t>
            </a:r>
          </a:p>
          <a:p>
            <a:pPr algn="just">
              <a:lnSpc>
                <a:spcPts val="3485"/>
              </a:lnSpc>
            </a:pPr>
            <a:r>
              <a:rPr lang="en-US" sz="2248">
                <a:solidFill>
                  <a:srgbClr val="525252"/>
                </a:solidFill>
                <a:latin typeface="Montserrat Medium"/>
              </a:rPr>
              <a:t>11.Davis, P. R. (2021). Ethical Considerations in the Development of Surveillance Systems. Journal of Information Ethics, 15(2), 78-95.</a:t>
            </a:r>
          </a:p>
        </p:txBody>
      </p:sp>
      <p:sp>
        <p:nvSpPr>
          <p:cNvPr name="TextBox 17" id="17"/>
          <p:cNvSpPr txBox="true"/>
          <p:nvPr/>
        </p:nvSpPr>
        <p:spPr>
          <a:xfrm rot="0">
            <a:off x="2944979" y="1367262"/>
            <a:ext cx="3755083" cy="771652"/>
          </a:xfrm>
          <a:prstGeom prst="rect">
            <a:avLst/>
          </a:prstGeom>
        </p:spPr>
        <p:txBody>
          <a:bodyPr anchor="t" rtlCol="false" tIns="0" lIns="0" bIns="0" rIns="0">
            <a:spAutoFit/>
          </a:bodyPr>
          <a:lstStyle/>
          <a:p>
            <a:pPr algn="ctr" marL="0" indent="0" lvl="0">
              <a:lnSpc>
                <a:spcPts val="5503"/>
              </a:lnSpc>
            </a:pPr>
            <a:r>
              <a:rPr lang="en-US" sz="6399">
                <a:solidFill>
                  <a:srgbClr val="404040"/>
                </a:solidFill>
                <a:latin typeface="Hibernate"/>
              </a:rPr>
              <a:t>REFERENCES</a:t>
            </a:r>
          </a:p>
        </p:txBody>
      </p:sp>
    </p:spTree>
  </p:cSld>
  <p:clrMapOvr>
    <a:masterClrMapping/>
  </p:clrMapOvr>
  <p:transition spd="fast">
    <p:wipe dir="r"/>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214591" y="-653351"/>
            <a:ext cx="3335222" cy="3026714"/>
          </a:xfrm>
          <a:custGeom>
            <a:avLst/>
            <a:gdLst/>
            <a:ahLst/>
            <a:cxnLst/>
            <a:rect r="r" b="b" t="t" l="l"/>
            <a:pathLst>
              <a:path h="3026714" w="3335222">
                <a:moveTo>
                  <a:pt x="0" y="0"/>
                </a:moveTo>
                <a:lnTo>
                  <a:pt x="3335222" y="0"/>
                </a:lnTo>
                <a:lnTo>
                  <a:pt x="3335222" y="3026714"/>
                </a:lnTo>
                <a:lnTo>
                  <a:pt x="0" y="3026714"/>
                </a:lnTo>
                <a:lnTo>
                  <a:pt x="0" y="0"/>
                </a:lnTo>
                <a:close/>
              </a:path>
            </a:pathLst>
          </a:custGeom>
          <a:blipFill>
            <a:blip r:embed="rId3"/>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6"/>
            <a:stretch>
              <a:fillRect l="0" t="0" r="0" b="0"/>
            </a:stretch>
          </a:blipFill>
        </p:spPr>
      </p:sp>
      <p:sp>
        <p:nvSpPr>
          <p:cNvPr name="Freeform 7" id="7"/>
          <p:cNvSpPr/>
          <p:nvPr/>
        </p:nvSpPr>
        <p:spPr>
          <a:xfrm flipH="false" flipV="false" rot="0">
            <a:off x="13748651" y="8858795"/>
            <a:ext cx="2268425" cy="1990543"/>
          </a:xfrm>
          <a:custGeom>
            <a:avLst/>
            <a:gdLst/>
            <a:ahLst/>
            <a:cxnLst/>
            <a:rect r="r" b="b" t="t" l="l"/>
            <a:pathLst>
              <a:path h="1990543" w="2268425">
                <a:moveTo>
                  <a:pt x="0" y="0"/>
                </a:moveTo>
                <a:lnTo>
                  <a:pt x="2268425" y="0"/>
                </a:lnTo>
                <a:lnTo>
                  <a:pt x="2268425" y="1990543"/>
                </a:lnTo>
                <a:lnTo>
                  <a:pt x="0" y="1990543"/>
                </a:lnTo>
                <a:lnTo>
                  <a:pt x="0" y="0"/>
                </a:lnTo>
                <a:close/>
              </a:path>
            </a:pathLst>
          </a:custGeom>
          <a:blipFill>
            <a:blip r:embed="rId7"/>
            <a:stretch>
              <a:fillRect l="0" t="0" r="0" b="0"/>
            </a:stretch>
          </a:blipFill>
        </p:spPr>
      </p:sp>
      <p:sp>
        <p:nvSpPr>
          <p:cNvPr name="Freeform 8" id="8"/>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9" id="9"/>
          <p:cNvSpPr/>
          <p:nvPr/>
        </p:nvSpPr>
        <p:spPr>
          <a:xfrm flipH="false" flipV="false" rot="0">
            <a:off x="-1214591" y="3572091"/>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8"/>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Freeform 11" id="11"/>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10"/>
            <a:stretch>
              <a:fillRect l="0" t="0" r="0" b="0"/>
            </a:stretch>
          </a:blipFill>
        </p:spPr>
      </p:sp>
      <p:sp>
        <p:nvSpPr>
          <p:cNvPr name="Freeform 12" id="12"/>
          <p:cNvSpPr/>
          <p:nvPr/>
        </p:nvSpPr>
        <p:spPr>
          <a:xfrm flipH="false" flipV="false" rot="0">
            <a:off x="10789271" y="-1202197"/>
            <a:ext cx="2478756" cy="2404393"/>
          </a:xfrm>
          <a:custGeom>
            <a:avLst/>
            <a:gdLst/>
            <a:ahLst/>
            <a:cxnLst/>
            <a:rect r="r" b="b" t="t" l="l"/>
            <a:pathLst>
              <a:path h="2404393" w="2478756">
                <a:moveTo>
                  <a:pt x="0" y="0"/>
                </a:moveTo>
                <a:lnTo>
                  <a:pt x="2478756" y="0"/>
                </a:lnTo>
                <a:lnTo>
                  <a:pt x="2478756" y="2404394"/>
                </a:lnTo>
                <a:lnTo>
                  <a:pt x="0" y="2404394"/>
                </a:lnTo>
                <a:lnTo>
                  <a:pt x="0" y="0"/>
                </a:lnTo>
                <a:close/>
              </a:path>
            </a:pathLst>
          </a:custGeom>
          <a:blipFill>
            <a:blip r:embed="rId11"/>
            <a:stretch>
              <a:fillRect l="0" t="0" r="0" b="0"/>
            </a:stretch>
          </a:blipFill>
        </p:spPr>
      </p:sp>
      <p:sp>
        <p:nvSpPr>
          <p:cNvPr name="Freeform 13" id="13"/>
          <p:cNvSpPr/>
          <p:nvPr/>
        </p:nvSpPr>
        <p:spPr>
          <a:xfrm flipH="false" flipV="false" rot="0">
            <a:off x="-778935" y="8261739"/>
            <a:ext cx="3287385" cy="3184654"/>
          </a:xfrm>
          <a:custGeom>
            <a:avLst/>
            <a:gdLst/>
            <a:ahLst/>
            <a:cxnLst/>
            <a:rect r="r" b="b" t="t" l="l"/>
            <a:pathLst>
              <a:path h="3184654" w="3287385">
                <a:moveTo>
                  <a:pt x="0" y="0"/>
                </a:moveTo>
                <a:lnTo>
                  <a:pt x="3287384" y="0"/>
                </a:lnTo>
                <a:lnTo>
                  <a:pt x="3287384" y="3184654"/>
                </a:lnTo>
                <a:lnTo>
                  <a:pt x="0" y="3184654"/>
                </a:lnTo>
                <a:lnTo>
                  <a:pt x="0" y="0"/>
                </a:lnTo>
                <a:close/>
              </a:path>
            </a:pathLst>
          </a:custGeom>
          <a:blipFill>
            <a:blip r:embed="rId12"/>
            <a:stretch>
              <a:fillRect l="0" t="0" r="0" b="0"/>
            </a:stretch>
          </a:blipFill>
        </p:spPr>
      </p:sp>
      <p:sp>
        <p:nvSpPr>
          <p:cNvPr name="Freeform 14" id="14"/>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10"/>
            <a:stretch>
              <a:fillRect l="0" t="0" r="0" b="0"/>
            </a:stretch>
          </a:blipFill>
        </p:spPr>
      </p:sp>
      <p:sp>
        <p:nvSpPr>
          <p:cNvPr name="Freeform 15" id="15"/>
          <p:cNvSpPr/>
          <p:nvPr/>
        </p:nvSpPr>
        <p:spPr>
          <a:xfrm flipH="false" flipV="false" rot="-8754662">
            <a:off x="5893358" y="-2053103"/>
            <a:ext cx="4176376" cy="3664770"/>
          </a:xfrm>
          <a:custGeom>
            <a:avLst/>
            <a:gdLst/>
            <a:ahLst/>
            <a:cxnLst/>
            <a:rect r="r" b="b" t="t" l="l"/>
            <a:pathLst>
              <a:path h="3664770" w="4176376">
                <a:moveTo>
                  <a:pt x="0" y="0"/>
                </a:moveTo>
                <a:lnTo>
                  <a:pt x="4176376" y="0"/>
                </a:lnTo>
                <a:lnTo>
                  <a:pt x="4176376" y="3664769"/>
                </a:lnTo>
                <a:lnTo>
                  <a:pt x="0" y="3664769"/>
                </a:lnTo>
                <a:lnTo>
                  <a:pt x="0" y="0"/>
                </a:lnTo>
                <a:close/>
              </a:path>
            </a:pathLst>
          </a:custGeom>
          <a:blipFill>
            <a:blip r:embed="rId7"/>
            <a:stretch>
              <a:fillRect l="0" t="0" r="0" b="0"/>
            </a:stretch>
          </a:blipFill>
        </p:spPr>
      </p:sp>
      <p:sp>
        <p:nvSpPr>
          <p:cNvPr name="TextBox 16" id="16"/>
          <p:cNvSpPr txBox="true"/>
          <p:nvPr/>
        </p:nvSpPr>
        <p:spPr>
          <a:xfrm rot="0">
            <a:off x="453020" y="2062714"/>
            <a:ext cx="17616214" cy="4805987"/>
          </a:xfrm>
          <a:prstGeom prst="rect">
            <a:avLst/>
          </a:prstGeom>
        </p:spPr>
        <p:txBody>
          <a:bodyPr anchor="t" rtlCol="false" tIns="0" lIns="0" bIns="0" rIns="0">
            <a:spAutoFit/>
          </a:bodyPr>
          <a:lstStyle/>
          <a:p>
            <a:pPr algn="just">
              <a:lnSpc>
                <a:spcPts val="3485"/>
              </a:lnSpc>
            </a:pPr>
          </a:p>
          <a:p>
            <a:pPr algn="just">
              <a:lnSpc>
                <a:spcPts val="3485"/>
              </a:lnSpc>
            </a:pPr>
            <a:r>
              <a:rPr lang="en-US" sz="2248">
                <a:solidFill>
                  <a:srgbClr val="525252"/>
                </a:solidFill>
                <a:latin typeface="Montserrat Medium"/>
              </a:rPr>
              <a:t>12.The Evolution of CCTV systems - CCTVSG.NET. </a:t>
            </a:r>
            <a:r>
              <a:rPr lang="en-US" sz="2248" u="sng">
                <a:solidFill>
                  <a:srgbClr val="525252"/>
                </a:solidFill>
                <a:latin typeface="Montserrat Medium"/>
                <a:hlinkClick r:id="rId13" tooltip="https://www.cctvsg.net/the-evolution-of-cctv-systems/"/>
              </a:rPr>
              <a:t>https://www.cctvsg.net/the-evolution-of-cctv-systems/</a:t>
            </a:r>
            <a:r>
              <a:rPr lang="en-US" sz="2248">
                <a:solidFill>
                  <a:srgbClr val="525252"/>
                </a:solidFill>
                <a:latin typeface="Montserrat Medium"/>
              </a:rPr>
              <a:t> </a:t>
            </a:r>
          </a:p>
          <a:p>
            <a:pPr algn="just">
              <a:lnSpc>
                <a:spcPts val="3485"/>
              </a:lnSpc>
            </a:pPr>
            <a:r>
              <a:rPr lang="en-US" sz="2248">
                <a:solidFill>
                  <a:srgbClr val="525252"/>
                </a:solidFill>
                <a:latin typeface="Montserrat Medium"/>
              </a:rPr>
              <a:t>13.Raspberry Pi Foundation. (2023). Raspberry Pi5. </a:t>
            </a:r>
            <a:r>
              <a:rPr lang="en-US" sz="2248" u="sng">
                <a:solidFill>
                  <a:srgbClr val="525252"/>
                </a:solidFill>
                <a:latin typeface="Montserrat Medium"/>
                <a:hlinkClick r:id="rId14" tooltip="https://www.raspberrypi.com/products/raspberry-pi-5/"/>
              </a:rPr>
              <a:t>https://www.raspberrypi.com/products/raspberry-pi-5/</a:t>
            </a:r>
            <a:r>
              <a:rPr lang="en-US" sz="2248">
                <a:solidFill>
                  <a:srgbClr val="525252"/>
                </a:solidFill>
                <a:latin typeface="Montserrat Medium"/>
              </a:rPr>
              <a:t> </a:t>
            </a:r>
          </a:p>
          <a:p>
            <a:pPr algn="just">
              <a:lnSpc>
                <a:spcPts val="3485"/>
              </a:lnSpc>
            </a:pPr>
            <a:r>
              <a:rPr lang="en-US" sz="2248">
                <a:solidFill>
                  <a:srgbClr val="525252"/>
                </a:solidFill>
                <a:latin typeface="Montserrat Medium"/>
              </a:rPr>
              <a:t>14.Mobilenet-v1-1-224 model </a:t>
            </a:r>
            <a:r>
              <a:rPr lang="en-US" sz="2248" u="sng">
                <a:solidFill>
                  <a:srgbClr val="525252"/>
                </a:solidFill>
                <a:latin typeface="Montserrat Medium"/>
                <a:hlinkClick r:id="rId15" tooltip="https://docs.openvino.ai/2023.0/omz_models_model_mobilenet_v1_1_0_224_tf.html"/>
              </a:rPr>
              <a:t>https://docs.openvino.ai/2023.0/omz_models_model_mobilenet_v1_1_0_224_tf.html</a:t>
            </a:r>
            <a:r>
              <a:rPr lang="en-US" sz="2248">
                <a:solidFill>
                  <a:srgbClr val="525252"/>
                </a:solidFill>
                <a:latin typeface="Montserrat Medium"/>
              </a:rPr>
              <a:t> </a:t>
            </a:r>
          </a:p>
          <a:p>
            <a:pPr algn="just">
              <a:lnSpc>
                <a:spcPts val="3485"/>
              </a:lnSpc>
            </a:pPr>
            <a:r>
              <a:rPr lang="en-US" sz="2248">
                <a:solidFill>
                  <a:srgbClr val="525252"/>
                </a:solidFill>
                <a:latin typeface="Montserrat Medium"/>
              </a:rPr>
              <a:t>15.MobileNets: Efficient Convolutional Neural Networks for Mobile Vision Applications </a:t>
            </a:r>
            <a:r>
              <a:rPr lang="en-US" sz="2248" u="sng">
                <a:solidFill>
                  <a:srgbClr val="525252"/>
                </a:solidFill>
                <a:latin typeface="Montserrat Medium"/>
                <a:hlinkClick r:id="rId16" tooltip="https://arxiv.org/abs/1704.04861"/>
              </a:rPr>
              <a:t>https://arxiv.org/abs/1704.04861</a:t>
            </a:r>
            <a:r>
              <a:rPr lang="en-US" sz="2248">
                <a:solidFill>
                  <a:srgbClr val="525252"/>
                </a:solidFill>
                <a:latin typeface="Montserrat Medium"/>
              </a:rPr>
              <a:t> </a:t>
            </a:r>
          </a:p>
          <a:p>
            <a:pPr algn="just">
              <a:lnSpc>
                <a:spcPts val="3485"/>
              </a:lnSpc>
            </a:pPr>
            <a:r>
              <a:rPr lang="en-US" sz="2248">
                <a:solidFill>
                  <a:srgbClr val="525252"/>
                </a:solidFill>
                <a:latin typeface="Montserrat Medium"/>
              </a:rPr>
              <a:t>16.Wikipedia </a:t>
            </a:r>
            <a:r>
              <a:rPr lang="en-US" sz="2248" u="sng">
                <a:solidFill>
                  <a:srgbClr val="525252"/>
                </a:solidFill>
                <a:latin typeface="Montserrat Medium"/>
                <a:hlinkClick r:id="rId17" tooltip="https://en.wikipedia.org/wiki/Raspberry_Pi_OS"/>
              </a:rPr>
              <a:t>https://en.wikipedia.org/wiki/Raspberry_Pi_OS</a:t>
            </a:r>
          </a:p>
          <a:p>
            <a:pPr algn="just">
              <a:lnSpc>
                <a:spcPts val="3485"/>
              </a:lnSpc>
            </a:pPr>
            <a:r>
              <a:rPr lang="en-US" sz="2248">
                <a:solidFill>
                  <a:srgbClr val="525252"/>
                </a:solidFill>
                <a:latin typeface="Montserrat Medium"/>
              </a:rPr>
              <a:t>17.Dataset </a:t>
            </a:r>
            <a:r>
              <a:rPr lang="en-US" sz="2248" u="sng">
                <a:solidFill>
                  <a:srgbClr val="525252"/>
                </a:solidFill>
                <a:latin typeface="Montserrat Medium"/>
                <a:hlinkClick r:id="rId18" tooltip="https://www.image-net.org/challenges/LSVRC/2012/"/>
              </a:rPr>
              <a:t>https://www.image-net.org/challenges/LSVRC/2012/</a:t>
            </a:r>
            <a:r>
              <a:rPr lang="en-US" sz="2248">
                <a:solidFill>
                  <a:srgbClr val="525252"/>
                </a:solidFill>
                <a:latin typeface="Montserrat Medium"/>
              </a:rPr>
              <a:t> </a:t>
            </a:r>
          </a:p>
          <a:p>
            <a:pPr algn="just">
              <a:lnSpc>
                <a:spcPts val="3485"/>
              </a:lnSpc>
            </a:pPr>
            <a:r>
              <a:rPr lang="en-US" sz="2248">
                <a:solidFill>
                  <a:srgbClr val="525252"/>
                </a:solidFill>
                <a:latin typeface="Montserrat Medium"/>
              </a:rPr>
              <a:t>18.</a:t>
            </a:r>
            <a:r>
              <a:rPr lang="en-US" sz="2248" u="sng">
                <a:solidFill>
                  <a:srgbClr val="525252"/>
                </a:solidFill>
                <a:latin typeface="Montserrat Medium"/>
                <a:hlinkClick r:id="rId19" tooltip="https://github.com/tensorflow/models/blob/master/research/slim/nets/mobilenet_v1.md"/>
              </a:rPr>
              <a:t>https://github.com/tensorflow/models/blob/master/research/slim/nets/mobilenet_v1.md</a:t>
            </a:r>
          </a:p>
          <a:p>
            <a:pPr algn="just">
              <a:lnSpc>
                <a:spcPts val="3485"/>
              </a:lnSpc>
            </a:pPr>
            <a:r>
              <a:rPr lang="en-US" sz="2248">
                <a:solidFill>
                  <a:srgbClr val="525252"/>
                </a:solidFill>
                <a:latin typeface="Montserrat Medium"/>
              </a:rPr>
              <a:t>19.</a:t>
            </a:r>
            <a:r>
              <a:rPr lang="en-US" sz="2248" u="sng">
                <a:solidFill>
                  <a:srgbClr val="525252"/>
                </a:solidFill>
                <a:latin typeface="Montserrat Medium"/>
                <a:hlinkClick r:id="rId20" tooltip="https://github.com/tensorflow/models/blob/master/research/slim/nets/mobilenet_v1.md"/>
              </a:rPr>
              <a:t>https://github.com/tensorflow/models/blob/master/research/slim/nets/mobilenet_v1.md</a:t>
            </a:r>
          </a:p>
          <a:p>
            <a:pPr algn="just">
              <a:lnSpc>
                <a:spcPts val="3485"/>
              </a:lnSpc>
            </a:pPr>
            <a:r>
              <a:rPr lang="en-US" sz="2248">
                <a:solidFill>
                  <a:srgbClr val="525252"/>
                </a:solidFill>
                <a:latin typeface="Montserrat Medium"/>
              </a:rPr>
              <a:t>20.</a:t>
            </a:r>
            <a:r>
              <a:rPr lang="en-US" sz="2248" u="sng">
                <a:solidFill>
                  <a:srgbClr val="525252"/>
                </a:solidFill>
                <a:latin typeface="Montserrat Medium"/>
                <a:hlinkClick r:id="rId21" tooltip="https://www.kaggle.com/models/google/mobilenet-v1"/>
              </a:rPr>
              <a:t>https://www.kaggle.com/models/google/mobilenet-v1</a:t>
            </a:r>
            <a:r>
              <a:rPr lang="en-US" sz="2248">
                <a:solidFill>
                  <a:srgbClr val="525252"/>
                </a:solidFill>
                <a:latin typeface="Montserrat Medium"/>
              </a:rPr>
              <a:t> </a:t>
            </a:r>
          </a:p>
          <a:p>
            <a:pPr algn="just">
              <a:lnSpc>
                <a:spcPts val="3485"/>
              </a:lnSpc>
            </a:pPr>
          </a:p>
        </p:txBody>
      </p:sp>
      <p:sp>
        <p:nvSpPr>
          <p:cNvPr name="TextBox 17" id="17"/>
          <p:cNvSpPr txBox="true"/>
          <p:nvPr/>
        </p:nvSpPr>
        <p:spPr>
          <a:xfrm rot="0">
            <a:off x="2944979" y="1367262"/>
            <a:ext cx="3755083" cy="771652"/>
          </a:xfrm>
          <a:prstGeom prst="rect">
            <a:avLst/>
          </a:prstGeom>
        </p:spPr>
        <p:txBody>
          <a:bodyPr anchor="t" rtlCol="false" tIns="0" lIns="0" bIns="0" rIns="0">
            <a:spAutoFit/>
          </a:bodyPr>
          <a:lstStyle/>
          <a:p>
            <a:pPr algn="ctr" marL="0" indent="0" lvl="0">
              <a:lnSpc>
                <a:spcPts val="5503"/>
              </a:lnSpc>
            </a:pPr>
            <a:r>
              <a:rPr lang="en-US" sz="6399">
                <a:solidFill>
                  <a:srgbClr val="404040"/>
                </a:solidFill>
                <a:latin typeface="Hibernate"/>
              </a:rPr>
              <a:t>REFERENCES</a:t>
            </a:r>
          </a:p>
        </p:txBody>
      </p:sp>
    </p:spTree>
  </p:cSld>
  <p:clrMapOvr>
    <a:masterClrMapping/>
  </p:clrMapOvr>
  <p:transition spd="fast">
    <p:wipe dir="r"/>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AutoShape 3" id="3"/>
          <p:cNvSpPr/>
          <p:nvPr/>
        </p:nvSpPr>
        <p:spPr>
          <a:xfrm rot="0">
            <a:off x="-886757" y="3964925"/>
            <a:ext cx="20061513" cy="0"/>
          </a:xfrm>
          <a:prstGeom prst="line">
            <a:avLst/>
          </a:prstGeom>
          <a:ln cap="flat" w="28575">
            <a:solidFill>
              <a:srgbClr val="525252"/>
            </a:solidFill>
            <a:prstDash val="solid"/>
            <a:headEnd type="none" len="sm" w="sm"/>
            <a:tailEnd type="none" len="sm" w="sm"/>
          </a:ln>
        </p:spPr>
      </p:sp>
      <p:grpSp>
        <p:nvGrpSpPr>
          <p:cNvPr name="Group 4" id="4"/>
          <p:cNvGrpSpPr/>
          <p:nvPr/>
        </p:nvGrpSpPr>
        <p:grpSpPr>
          <a:xfrm rot="0">
            <a:off x="9948950" y="372818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p:spPr>
        </p:sp>
        <p:sp>
          <p:nvSpPr>
            <p:cNvPr name="TextBox 6" id="6"/>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7" id="7"/>
          <p:cNvGrpSpPr/>
          <p:nvPr/>
        </p:nvGrpSpPr>
        <p:grpSpPr>
          <a:xfrm rot="0">
            <a:off x="6998968" y="372818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p:spPr>
        </p:sp>
        <p:sp>
          <p:nvSpPr>
            <p:cNvPr name="TextBox 9" id="9"/>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4048987" y="372818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a:ln cap="sq">
              <a:noFill/>
              <a:prstDash val="solid"/>
              <a:miter/>
            </a:ln>
          </p:spPr>
        </p:sp>
        <p:sp>
          <p:nvSpPr>
            <p:cNvPr name="TextBox 12" id="12"/>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096411" y="372818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p:spPr>
        </p:sp>
        <p:sp>
          <p:nvSpPr>
            <p:cNvPr name="TextBox 15" id="15"/>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Freeform 16" id="16"/>
          <p:cNvSpPr/>
          <p:nvPr/>
        </p:nvSpPr>
        <p:spPr>
          <a:xfrm flipH="false" flipV="false" rot="0">
            <a:off x="16027349" y="8292256"/>
            <a:ext cx="3020519" cy="2793980"/>
          </a:xfrm>
          <a:custGeom>
            <a:avLst/>
            <a:gdLst/>
            <a:ahLst/>
            <a:cxnLst/>
            <a:rect r="r" b="b" t="t" l="l"/>
            <a:pathLst>
              <a:path h="2793980" w="3020519">
                <a:moveTo>
                  <a:pt x="0" y="0"/>
                </a:moveTo>
                <a:lnTo>
                  <a:pt x="3020519" y="0"/>
                </a:lnTo>
                <a:lnTo>
                  <a:pt x="3020519" y="2793980"/>
                </a:lnTo>
                <a:lnTo>
                  <a:pt x="0" y="2793980"/>
                </a:lnTo>
                <a:lnTo>
                  <a:pt x="0" y="0"/>
                </a:lnTo>
                <a:close/>
              </a:path>
            </a:pathLst>
          </a:custGeom>
          <a:blipFill>
            <a:blip r:embed="rId3"/>
            <a:stretch>
              <a:fillRect l="0" t="0" r="0" b="0"/>
            </a:stretch>
          </a:blipFill>
        </p:spPr>
      </p:sp>
      <p:sp>
        <p:nvSpPr>
          <p:cNvPr name="Freeform 17" id="17"/>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4"/>
            <a:stretch>
              <a:fillRect l="0" t="0" r="0" b="0"/>
            </a:stretch>
          </a:blipFill>
        </p:spPr>
      </p:sp>
      <p:sp>
        <p:nvSpPr>
          <p:cNvPr name="Freeform 18" id="18"/>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5"/>
            <a:stretch>
              <a:fillRect l="0" t="0" r="0" b="0"/>
            </a:stretch>
          </a:blipFill>
        </p:spPr>
      </p:sp>
      <p:sp>
        <p:nvSpPr>
          <p:cNvPr name="Freeform 19" id="19"/>
          <p:cNvSpPr/>
          <p:nvPr/>
        </p:nvSpPr>
        <p:spPr>
          <a:xfrm flipH="false" flipV="false" rot="0">
            <a:off x="-886757" y="-2855618"/>
            <a:ext cx="4468392" cy="4367853"/>
          </a:xfrm>
          <a:custGeom>
            <a:avLst/>
            <a:gdLst/>
            <a:ahLst/>
            <a:cxnLst/>
            <a:rect r="r" b="b" t="t" l="l"/>
            <a:pathLst>
              <a:path h="4367853" w="4468392">
                <a:moveTo>
                  <a:pt x="0" y="0"/>
                </a:moveTo>
                <a:lnTo>
                  <a:pt x="4468392" y="0"/>
                </a:lnTo>
                <a:lnTo>
                  <a:pt x="4468392" y="4367853"/>
                </a:lnTo>
                <a:lnTo>
                  <a:pt x="0" y="4367853"/>
                </a:lnTo>
                <a:lnTo>
                  <a:pt x="0" y="0"/>
                </a:lnTo>
                <a:close/>
              </a:path>
            </a:pathLst>
          </a:custGeom>
          <a:blipFill>
            <a:blip r:embed="rId6"/>
            <a:stretch>
              <a:fillRect l="0" t="0" r="0" b="0"/>
            </a:stretch>
          </a:blipFill>
        </p:spPr>
      </p:sp>
      <p:sp>
        <p:nvSpPr>
          <p:cNvPr name="Freeform 20" id="20"/>
          <p:cNvSpPr/>
          <p:nvPr/>
        </p:nvSpPr>
        <p:spPr>
          <a:xfrm flipH="false" flipV="false" rot="0">
            <a:off x="12518487" y="-1606223"/>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7"/>
            <a:stretch>
              <a:fillRect l="0" t="0" r="0" b="0"/>
            </a:stretch>
          </a:blipFill>
        </p:spPr>
      </p:sp>
      <p:sp>
        <p:nvSpPr>
          <p:cNvPr name="Freeform 21" id="21"/>
          <p:cNvSpPr/>
          <p:nvPr/>
        </p:nvSpPr>
        <p:spPr>
          <a:xfrm flipH="false" flipV="false" rot="-10800000">
            <a:off x="16027349" y="-1201274"/>
            <a:ext cx="4270056" cy="3746974"/>
          </a:xfrm>
          <a:custGeom>
            <a:avLst/>
            <a:gdLst/>
            <a:ahLst/>
            <a:cxnLst/>
            <a:rect r="r" b="b" t="t" l="l"/>
            <a:pathLst>
              <a:path h="3746974" w="4270056">
                <a:moveTo>
                  <a:pt x="0" y="0"/>
                </a:moveTo>
                <a:lnTo>
                  <a:pt x="4270055" y="0"/>
                </a:lnTo>
                <a:lnTo>
                  <a:pt x="4270055" y="3746974"/>
                </a:lnTo>
                <a:lnTo>
                  <a:pt x="0" y="3746974"/>
                </a:lnTo>
                <a:lnTo>
                  <a:pt x="0" y="0"/>
                </a:lnTo>
                <a:close/>
              </a:path>
            </a:pathLst>
          </a:custGeom>
          <a:blipFill>
            <a:blip r:embed="rId8"/>
            <a:stretch>
              <a:fillRect l="0" t="0" r="0" b="0"/>
            </a:stretch>
          </a:blipFill>
        </p:spPr>
      </p:sp>
      <p:sp>
        <p:nvSpPr>
          <p:cNvPr name="TextBox 22" id="22"/>
          <p:cNvSpPr txBox="true"/>
          <p:nvPr/>
        </p:nvSpPr>
        <p:spPr>
          <a:xfrm rot="0">
            <a:off x="4820446" y="876300"/>
            <a:ext cx="8647108" cy="2280920"/>
          </a:xfrm>
          <a:prstGeom prst="rect">
            <a:avLst/>
          </a:prstGeom>
        </p:spPr>
        <p:txBody>
          <a:bodyPr anchor="t" rtlCol="false" tIns="0" lIns="0" bIns="0" rIns="0">
            <a:spAutoFit/>
          </a:bodyPr>
          <a:lstStyle/>
          <a:p>
            <a:pPr algn="ctr" marL="0" indent="0" lvl="0">
              <a:lnSpc>
                <a:spcPts val="18340"/>
              </a:lnSpc>
              <a:spcBef>
                <a:spcPct val="0"/>
              </a:spcBef>
            </a:pPr>
            <a:r>
              <a:rPr lang="en-US" sz="14000">
                <a:solidFill>
                  <a:srgbClr val="404040"/>
                </a:solidFill>
                <a:latin typeface="Hibernate"/>
              </a:rPr>
              <a:t>CONTENTS</a:t>
            </a:r>
          </a:p>
        </p:txBody>
      </p:sp>
      <p:sp>
        <p:nvSpPr>
          <p:cNvPr name="TextBox 23" id="23"/>
          <p:cNvSpPr txBox="true"/>
          <p:nvPr/>
        </p:nvSpPr>
        <p:spPr>
          <a:xfrm rot="0">
            <a:off x="776470" y="4682171"/>
            <a:ext cx="2306969" cy="365252"/>
          </a:xfrm>
          <a:prstGeom prst="rect">
            <a:avLst/>
          </a:prstGeom>
        </p:spPr>
        <p:txBody>
          <a:bodyPr anchor="t" rtlCol="false" tIns="0" lIns="0" bIns="0" rIns="0">
            <a:spAutoFit/>
          </a:bodyPr>
          <a:lstStyle/>
          <a:p>
            <a:pPr>
              <a:lnSpc>
                <a:spcPts val="2883"/>
              </a:lnSpc>
            </a:pPr>
            <a:r>
              <a:rPr lang="en-US" sz="2799">
                <a:solidFill>
                  <a:srgbClr val="525252"/>
                </a:solidFill>
                <a:latin typeface="Montserrat Medium"/>
              </a:rPr>
              <a:t>Introduction </a:t>
            </a:r>
          </a:p>
        </p:txBody>
      </p:sp>
      <p:sp>
        <p:nvSpPr>
          <p:cNvPr name="TextBox 24" id="24"/>
          <p:cNvSpPr txBox="true"/>
          <p:nvPr/>
        </p:nvSpPr>
        <p:spPr>
          <a:xfrm rot="0">
            <a:off x="3452382" y="5309670"/>
            <a:ext cx="2472572" cy="2318385"/>
          </a:xfrm>
          <a:prstGeom prst="rect">
            <a:avLst/>
          </a:prstGeom>
        </p:spPr>
        <p:txBody>
          <a:bodyPr anchor="t" rtlCol="false" tIns="0" lIns="0" bIns="0" rIns="0">
            <a:spAutoFit/>
          </a:bodyPr>
          <a:lstStyle/>
          <a:p>
            <a:pPr algn="l" marL="0" indent="0" lvl="0">
              <a:lnSpc>
                <a:spcPts val="3120"/>
              </a:lnSpc>
              <a:spcBef>
                <a:spcPct val="0"/>
              </a:spcBef>
            </a:pPr>
            <a:r>
              <a:rPr lang="en-US" sz="2000" strike="noStrike" u="none">
                <a:solidFill>
                  <a:srgbClr val="525252"/>
                </a:solidFill>
                <a:latin typeface="Montserrat Medium"/>
              </a:rPr>
              <a:t>History of the Surveillance system and the problems faced by current technology</a:t>
            </a:r>
          </a:p>
        </p:txBody>
      </p:sp>
      <p:sp>
        <p:nvSpPr>
          <p:cNvPr name="TextBox 25" id="25"/>
          <p:cNvSpPr txBox="true"/>
          <p:nvPr/>
        </p:nvSpPr>
        <p:spPr>
          <a:xfrm rot="0">
            <a:off x="9144000" y="5309670"/>
            <a:ext cx="2472572" cy="1537335"/>
          </a:xfrm>
          <a:prstGeom prst="rect">
            <a:avLst/>
          </a:prstGeom>
        </p:spPr>
        <p:txBody>
          <a:bodyPr anchor="t" rtlCol="false" tIns="0" lIns="0" bIns="0" rIns="0">
            <a:spAutoFit/>
          </a:bodyPr>
          <a:lstStyle/>
          <a:p>
            <a:pPr algn="l" marL="0" indent="0" lvl="0">
              <a:lnSpc>
                <a:spcPts val="3120"/>
              </a:lnSpc>
              <a:spcBef>
                <a:spcPct val="0"/>
              </a:spcBef>
            </a:pPr>
            <a:r>
              <a:rPr lang="en-US" sz="2000" strike="noStrike" u="none">
                <a:solidFill>
                  <a:srgbClr val="525252"/>
                </a:solidFill>
                <a:latin typeface="Montserrat Medium"/>
              </a:rPr>
              <a:t>How do we achieve this goal by applying the we have discussed</a:t>
            </a:r>
          </a:p>
        </p:txBody>
      </p:sp>
      <p:sp>
        <p:nvSpPr>
          <p:cNvPr name="TextBox 26" id="26"/>
          <p:cNvSpPr txBox="true"/>
          <p:nvPr/>
        </p:nvSpPr>
        <p:spPr>
          <a:xfrm rot="0">
            <a:off x="776470" y="5392587"/>
            <a:ext cx="2472572" cy="2318385"/>
          </a:xfrm>
          <a:prstGeom prst="rect">
            <a:avLst/>
          </a:prstGeom>
        </p:spPr>
        <p:txBody>
          <a:bodyPr anchor="t" rtlCol="false" tIns="0" lIns="0" bIns="0" rIns="0">
            <a:spAutoFit/>
          </a:bodyPr>
          <a:lstStyle/>
          <a:p>
            <a:pPr algn="l" marL="0" indent="0" lvl="0">
              <a:lnSpc>
                <a:spcPts val="3120"/>
              </a:lnSpc>
              <a:spcBef>
                <a:spcPct val="0"/>
              </a:spcBef>
            </a:pPr>
            <a:r>
              <a:rPr lang="en-US" sz="2000" strike="noStrike" u="none">
                <a:solidFill>
                  <a:srgbClr val="525252"/>
                </a:solidFill>
                <a:latin typeface="Montserrat Medium"/>
              </a:rPr>
              <a:t>What we are using</a:t>
            </a:r>
          </a:p>
          <a:p>
            <a:pPr algn="l" marL="0" indent="0" lvl="0">
              <a:lnSpc>
                <a:spcPts val="3120"/>
              </a:lnSpc>
              <a:spcBef>
                <a:spcPct val="0"/>
              </a:spcBef>
            </a:pPr>
            <a:r>
              <a:rPr lang="en-US" sz="2000" strike="noStrike" u="none">
                <a:solidFill>
                  <a:srgbClr val="525252"/>
                </a:solidFill>
                <a:latin typeface="Montserrat Medium"/>
              </a:rPr>
              <a:t>what we are trying to achieve</a:t>
            </a:r>
          </a:p>
          <a:p>
            <a:pPr algn="l" marL="0" indent="0" lvl="0">
              <a:lnSpc>
                <a:spcPts val="3120"/>
              </a:lnSpc>
              <a:spcBef>
                <a:spcPct val="0"/>
              </a:spcBef>
            </a:pPr>
            <a:r>
              <a:rPr lang="en-US" sz="2000" strike="noStrike" u="none">
                <a:solidFill>
                  <a:srgbClr val="525252"/>
                </a:solidFill>
                <a:latin typeface="Montserrat Medium"/>
              </a:rPr>
              <a:t>What is our final form?</a:t>
            </a:r>
          </a:p>
          <a:p>
            <a:pPr algn="l" marL="0" indent="0" lvl="0">
              <a:lnSpc>
                <a:spcPts val="3120"/>
              </a:lnSpc>
              <a:spcBef>
                <a:spcPct val="0"/>
              </a:spcBef>
            </a:pPr>
            <a:r>
              <a:rPr lang="en-US" sz="2000" strike="noStrike" u="none">
                <a:solidFill>
                  <a:srgbClr val="525252"/>
                </a:solidFill>
                <a:latin typeface="Montserrat Medium"/>
              </a:rPr>
              <a:t> </a:t>
            </a:r>
          </a:p>
        </p:txBody>
      </p:sp>
      <p:sp>
        <p:nvSpPr>
          <p:cNvPr name="TextBox 27" id="27"/>
          <p:cNvSpPr txBox="true"/>
          <p:nvPr/>
        </p:nvSpPr>
        <p:spPr>
          <a:xfrm rot="0">
            <a:off x="3452382" y="4707702"/>
            <a:ext cx="2197323" cy="365252"/>
          </a:xfrm>
          <a:prstGeom prst="rect">
            <a:avLst/>
          </a:prstGeom>
        </p:spPr>
        <p:txBody>
          <a:bodyPr anchor="t" rtlCol="false" tIns="0" lIns="0" bIns="0" rIns="0">
            <a:spAutoFit/>
          </a:bodyPr>
          <a:lstStyle/>
          <a:p>
            <a:pPr algn="l" marL="0" indent="0" lvl="0">
              <a:lnSpc>
                <a:spcPts val="2883"/>
              </a:lnSpc>
              <a:spcBef>
                <a:spcPct val="0"/>
              </a:spcBef>
            </a:pPr>
            <a:r>
              <a:rPr lang="en-US" sz="2799" strike="noStrike" u="none">
                <a:solidFill>
                  <a:srgbClr val="525252"/>
                </a:solidFill>
                <a:latin typeface="Montserrat Medium"/>
              </a:rPr>
              <a:t>Literarture</a:t>
            </a:r>
          </a:p>
        </p:txBody>
      </p:sp>
      <p:sp>
        <p:nvSpPr>
          <p:cNvPr name="TextBox 28" id="28"/>
          <p:cNvSpPr txBox="true"/>
          <p:nvPr/>
        </p:nvSpPr>
        <p:spPr>
          <a:xfrm rot="0">
            <a:off x="9144000" y="4665687"/>
            <a:ext cx="2472572" cy="365252"/>
          </a:xfrm>
          <a:prstGeom prst="rect">
            <a:avLst/>
          </a:prstGeom>
        </p:spPr>
        <p:txBody>
          <a:bodyPr anchor="t" rtlCol="false" tIns="0" lIns="0" bIns="0" rIns="0">
            <a:spAutoFit/>
          </a:bodyPr>
          <a:lstStyle/>
          <a:p>
            <a:pPr algn="l" marL="0" indent="0" lvl="0">
              <a:lnSpc>
                <a:spcPts val="2883"/>
              </a:lnSpc>
              <a:spcBef>
                <a:spcPct val="0"/>
              </a:spcBef>
            </a:pPr>
            <a:r>
              <a:rPr lang="en-US" sz="2799" strike="noStrike" u="none">
                <a:solidFill>
                  <a:srgbClr val="525252"/>
                </a:solidFill>
                <a:latin typeface="Montserrat Medium"/>
              </a:rPr>
              <a:t>Methodology</a:t>
            </a:r>
          </a:p>
        </p:txBody>
      </p:sp>
      <p:grpSp>
        <p:nvGrpSpPr>
          <p:cNvPr name="Group 29" id="29"/>
          <p:cNvGrpSpPr/>
          <p:nvPr/>
        </p:nvGrpSpPr>
        <p:grpSpPr>
          <a:xfrm rot="0">
            <a:off x="12898931" y="3728184"/>
            <a:ext cx="502056" cy="50205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p:spPr>
        </p:sp>
        <p:sp>
          <p:nvSpPr>
            <p:cNvPr name="TextBox 31" id="31"/>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32" id="32"/>
          <p:cNvGrpSpPr/>
          <p:nvPr/>
        </p:nvGrpSpPr>
        <p:grpSpPr>
          <a:xfrm rot="0">
            <a:off x="15848912" y="3728184"/>
            <a:ext cx="502056" cy="50205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p:spPr>
        </p:sp>
        <p:sp>
          <p:nvSpPr>
            <p:cNvPr name="TextBox 34" id="34"/>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TextBox 35" id="35"/>
          <p:cNvSpPr txBox="true"/>
          <p:nvPr/>
        </p:nvSpPr>
        <p:spPr>
          <a:xfrm rot="0">
            <a:off x="11949947" y="5309670"/>
            <a:ext cx="2472572" cy="1927860"/>
          </a:xfrm>
          <a:prstGeom prst="rect">
            <a:avLst/>
          </a:prstGeom>
        </p:spPr>
        <p:txBody>
          <a:bodyPr anchor="t" rtlCol="false" tIns="0" lIns="0" bIns="0" rIns="0">
            <a:spAutoFit/>
          </a:bodyPr>
          <a:lstStyle/>
          <a:p>
            <a:pPr algn="l" marL="0" indent="0" lvl="0">
              <a:lnSpc>
                <a:spcPts val="3120"/>
              </a:lnSpc>
              <a:spcBef>
                <a:spcPct val="0"/>
              </a:spcBef>
            </a:pPr>
            <a:r>
              <a:rPr lang="en-US" sz="2000" strike="noStrike" u="none">
                <a:solidFill>
                  <a:srgbClr val="525252"/>
                </a:solidFill>
                <a:latin typeface="Montserrat Medium"/>
              </a:rPr>
              <a:t>What are the outcomes of our work and how it compares with other</a:t>
            </a:r>
          </a:p>
        </p:txBody>
      </p:sp>
      <p:sp>
        <p:nvSpPr>
          <p:cNvPr name="TextBox 36" id="36"/>
          <p:cNvSpPr txBox="true"/>
          <p:nvPr/>
        </p:nvSpPr>
        <p:spPr>
          <a:xfrm rot="0">
            <a:off x="11949947" y="4665687"/>
            <a:ext cx="2197323" cy="365252"/>
          </a:xfrm>
          <a:prstGeom prst="rect">
            <a:avLst/>
          </a:prstGeom>
        </p:spPr>
        <p:txBody>
          <a:bodyPr anchor="t" rtlCol="false" tIns="0" lIns="0" bIns="0" rIns="0">
            <a:spAutoFit/>
          </a:bodyPr>
          <a:lstStyle/>
          <a:p>
            <a:pPr algn="l" marL="0" indent="0" lvl="0">
              <a:lnSpc>
                <a:spcPts val="2883"/>
              </a:lnSpc>
              <a:spcBef>
                <a:spcPct val="0"/>
              </a:spcBef>
            </a:pPr>
            <a:r>
              <a:rPr lang="en-US" sz="2799" strike="noStrike" u="none">
                <a:solidFill>
                  <a:srgbClr val="525252"/>
                </a:solidFill>
                <a:latin typeface="Montserrat Medium"/>
              </a:rPr>
              <a:t>Results</a:t>
            </a:r>
          </a:p>
        </p:txBody>
      </p:sp>
      <p:sp>
        <p:nvSpPr>
          <p:cNvPr name="TextBox 37" id="37"/>
          <p:cNvSpPr txBox="true"/>
          <p:nvPr/>
        </p:nvSpPr>
        <p:spPr>
          <a:xfrm rot="0">
            <a:off x="14708269" y="5284139"/>
            <a:ext cx="2472572" cy="2318385"/>
          </a:xfrm>
          <a:prstGeom prst="rect">
            <a:avLst/>
          </a:prstGeom>
        </p:spPr>
        <p:txBody>
          <a:bodyPr anchor="t" rtlCol="false" tIns="0" lIns="0" bIns="0" rIns="0">
            <a:spAutoFit/>
          </a:bodyPr>
          <a:lstStyle/>
          <a:p>
            <a:pPr algn="l" marL="0" indent="0" lvl="0">
              <a:lnSpc>
                <a:spcPts val="3120"/>
              </a:lnSpc>
              <a:spcBef>
                <a:spcPct val="0"/>
              </a:spcBef>
            </a:pPr>
            <a:r>
              <a:rPr lang="en-US" sz="2000" strike="noStrike" u="none">
                <a:solidFill>
                  <a:srgbClr val="525252"/>
                </a:solidFill>
                <a:latin typeface="Montserrat Medium"/>
              </a:rPr>
              <a:t>Conclusions that we draw and future developments and improvements in the project. </a:t>
            </a:r>
          </a:p>
        </p:txBody>
      </p:sp>
      <p:sp>
        <p:nvSpPr>
          <p:cNvPr name="TextBox 38" id="38"/>
          <p:cNvSpPr txBox="true"/>
          <p:nvPr/>
        </p:nvSpPr>
        <p:spPr>
          <a:xfrm rot="0">
            <a:off x="14638367" y="4707702"/>
            <a:ext cx="2620933" cy="365252"/>
          </a:xfrm>
          <a:prstGeom prst="rect">
            <a:avLst/>
          </a:prstGeom>
        </p:spPr>
        <p:txBody>
          <a:bodyPr anchor="t" rtlCol="false" tIns="0" lIns="0" bIns="0" rIns="0">
            <a:spAutoFit/>
          </a:bodyPr>
          <a:lstStyle/>
          <a:p>
            <a:pPr algn="l" marL="0" indent="0" lvl="0">
              <a:lnSpc>
                <a:spcPts val="2883"/>
              </a:lnSpc>
              <a:spcBef>
                <a:spcPct val="0"/>
              </a:spcBef>
            </a:pPr>
            <a:r>
              <a:rPr lang="en-US" sz="2799" strike="noStrike" u="none">
                <a:solidFill>
                  <a:srgbClr val="525252"/>
                </a:solidFill>
                <a:latin typeface="Montserrat Medium"/>
              </a:rPr>
              <a:t>Fututre scope</a:t>
            </a:r>
          </a:p>
        </p:txBody>
      </p:sp>
      <p:sp>
        <p:nvSpPr>
          <p:cNvPr name="TextBox 39" id="39"/>
          <p:cNvSpPr txBox="true"/>
          <p:nvPr/>
        </p:nvSpPr>
        <p:spPr>
          <a:xfrm rot="0">
            <a:off x="6388559" y="4682171"/>
            <a:ext cx="2197323" cy="365252"/>
          </a:xfrm>
          <a:prstGeom prst="rect">
            <a:avLst/>
          </a:prstGeom>
        </p:spPr>
        <p:txBody>
          <a:bodyPr anchor="t" rtlCol="false" tIns="0" lIns="0" bIns="0" rIns="0">
            <a:spAutoFit/>
          </a:bodyPr>
          <a:lstStyle/>
          <a:p>
            <a:pPr algn="l" marL="0" indent="0" lvl="0">
              <a:lnSpc>
                <a:spcPts val="2883"/>
              </a:lnSpc>
              <a:spcBef>
                <a:spcPct val="0"/>
              </a:spcBef>
            </a:pPr>
            <a:r>
              <a:rPr lang="en-US" sz="2799" strike="noStrike" u="none">
                <a:solidFill>
                  <a:srgbClr val="525252"/>
                </a:solidFill>
                <a:latin typeface="Montserrat Medium"/>
              </a:rPr>
              <a:t>Edge Tech</a:t>
            </a:r>
          </a:p>
        </p:txBody>
      </p:sp>
      <p:sp>
        <p:nvSpPr>
          <p:cNvPr name="TextBox 40" id="40"/>
          <p:cNvSpPr txBox="true"/>
          <p:nvPr/>
        </p:nvSpPr>
        <p:spPr>
          <a:xfrm rot="0">
            <a:off x="6388559" y="5309670"/>
            <a:ext cx="2658798" cy="1948441"/>
          </a:xfrm>
          <a:prstGeom prst="rect">
            <a:avLst/>
          </a:prstGeom>
        </p:spPr>
        <p:txBody>
          <a:bodyPr anchor="t" rtlCol="false" tIns="0" lIns="0" bIns="0" rIns="0">
            <a:spAutoFit/>
          </a:bodyPr>
          <a:lstStyle/>
          <a:p>
            <a:pPr algn="l" marL="0" indent="0" lvl="0">
              <a:lnSpc>
                <a:spcPts val="3120"/>
              </a:lnSpc>
              <a:spcBef>
                <a:spcPct val="0"/>
              </a:spcBef>
            </a:pPr>
            <a:r>
              <a:rPr lang="en-US" sz="2000" strike="noStrike" u="none">
                <a:solidFill>
                  <a:srgbClr val="525252"/>
                </a:solidFill>
                <a:latin typeface="Montserrat Medium"/>
              </a:rPr>
              <a:t>Details about the cutting edge technologies used in order to achieve the goal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975953" y="1914910"/>
            <a:ext cx="3399394" cy="3700225"/>
          </a:xfrm>
          <a:custGeom>
            <a:avLst/>
            <a:gdLst/>
            <a:ahLst/>
            <a:cxnLst/>
            <a:rect r="r" b="b" t="t" l="l"/>
            <a:pathLst>
              <a:path h="3700225" w="3399394">
                <a:moveTo>
                  <a:pt x="0" y="0"/>
                </a:moveTo>
                <a:lnTo>
                  <a:pt x="3399394" y="0"/>
                </a:lnTo>
                <a:lnTo>
                  <a:pt x="3399394" y="3700226"/>
                </a:lnTo>
                <a:lnTo>
                  <a:pt x="0" y="3700226"/>
                </a:lnTo>
                <a:lnTo>
                  <a:pt x="0" y="0"/>
                </a:lnTo>
                <a:close/>
              </a:path>
            </a:pathLst>
          </a:custGeom>
          <a:blipFill>
            <a:blip r:embed="rId16"/>
            <a:stretch>
              <a:fillRect l="0" t="0" r="0" b="0"/>
            </a:stretch>
          </a:blipFill>
        </p:spPr>
      </p:sp>
      <p:sp>
        <p:nvSpPr>
          <p:cNvPr name="TextBox 10" id="10"/>
          <p:cNvSpPr txBox="true"/>
          <p:nvPr/>
        </p:nvSpPr>
        <p:spPr>
          <a:xfrm rot="0">
            <a:off x="5558228" y="256169"/>
            <a:ext cx="6967799" cy="1449812"/>
          </a:xfrm>
          <a:prstGeom prst="rect">
            <a:avLst/>
          </a:prstGeom>
        </p:spPr>
        <p:txBody>
          <a:bodyPr anchor="t" rtlCol="false" tIns="0" lIns="0" bIns="0" rIns="0">
            <a:spAutoFit/>
          </a:bodyPr>
          <a:lstStyle/>
          <a:p>
            <a:pPr algn="ctr">
              <a:lnSpc>
                <a:spcPts val="11803"/>
              </a:lnSpc>
              <a:spcBef>
                <a:spcPct val="0"/>
              </a:spcBef>
            </a:pPr>
            <a:r>
              <a:rPr lang="en-US" sz="9010">
                <a:solidFill>
                  <a:srgbClr val="000000"/>
                </a:solidFill>
                <a:latin typeface="Hibernate"/>
              </a:rPr>
              <a:t>HISTORY AND EVOLUTION</a:t>
            </a:r>
          </a:p>
        </p:txBody>
      </p:sp>
      <p:sp>
        <p:nvSpPr>
          <p:cNvPr name="TextBox 11" id="11"/>
          <p:cNvSpPr txBox="true"/>
          <p:nvPr/>
        </p:nvSpPr>
        <p:spPr>
          <a:xfrm rot="0">
            <a:off x="1164111" y="1382789"/>
            <a:ext cx="3850779" cy="537845"/>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Bold"/>
              </a:rPr>
              <a:t>Analog cctv system</a:t>
            </a:r>
          </a:p>
        </p:txBody>
      </p:sp>
      <p:sp>
        <p:nvSpPr>
          <p:cNvPr name="Freeform 12" id="12"/>
          <p:cNvSpPr/>
          <p:nvPr/>
        </p:nvSpPr>
        <p:spPr>
          <a:xfrm flipH="false" flipV="false" rot="0">
            <a:off x="6302314" y="2230703"/>
            <a:ext cx="4979945" cy="3651718"/>
          </a:xfrm>
          <a:custGeom>
            <a:avLst/>
            <a:gdLst/>
            <a:ahLst/>
            <a:cxnLst/>
            <a:rect r="r" b="b" t="t" l="l"/>
            <a:pathLst>
              <a:path h="3651718" w="4979945">
                <a:moveTo>
                  <a:pt x="0" y="0"/>
                </a:moveTo>
                <a:lnTo>
                  <a:pt x="4979945" y="0"/>
                </a:lnTo>
                <a:lnTo>
                  <a:pt x="4979945" y="3651717"/>
                </a:lnTo>
                <a:lnTo>
                  <a:pt x="0" y="3651717"/>
                </a:lnTo>
                <a:lnTo>
                  <a:pt x="0" y="0"/>
                </a:lnTo>
                <a:close/>
              </a:path>
            </a:pathLst>
          </a:custGeom>
          <a:blipFill>
            <a:blip r:embed="rId17"/>
            <a:stretch>
              <a:fillRect l="-12073" t="0" r="-16081" b="0"/>
            </a:stretch>
          </a:blipFill>
        </p:spPr>
      </p:sp>
      <p:sp>
        <p:nvSpPr>
          <p:cNvPr name="Freeform 13" id="13"/>
          <p:cNvSpPr/>
          <p:nvPr/>
        </p:nvSpPr>
        <p:spPr>
          <a:xfrm flipH="false" flipV="false" rot="0">
            <a:off x="12177881" y="7047089"/>
            <a:ext cx="5936806" cy="2960550"/>
          </a:xfrm>
          <a:custGeom>
            <a:avLst/>
            <a:gdLst/>
            <a:ahLst/>
            <a:cxnLst/>
            <a:rect r="r" b="b" t="t" l="l"/>
            <a:pathLst>
              <a:path h="2960550" w="5936806">
                <a:moveTo>
                  <a:pt x="0" y="0"/>
                </a:moveTo>
                <a:lnTo>
                  <a:pt x="5936806" y="0"/>
                </a:lnTo>
                <a:lnTo>
                  <a:pt x="5936806" y="2960550"/>
                </a:lnTo>
                <a:lnTo>
                  <a:pt x="0" y="2960550"/>
                </a:lnTo>
                <a:lnTo>
                  <a:pt x="0" y="0"/>
                </a:lnTo>
                <a:close/>
              </a:path>
            </a:pathLst>
          </a:custGeom>
          <a:blipFill>
            <a:blip r:embed="rId18"/>
            <a:stretch>
              <a:fillRect l="0" t="0" r="0" b="0"/>
            </a:stretch>
          </a:blipFill>
        </p:spPr>
      </p:sp>
      <p:sp>
        <p:nvSpPr>
          <p:cNvPr name="Freeform 14" id="14"/>
          <p:cNvSpPr/>
          <p:nvPr/>
        </p:nvSpPr>
        <p:spPr>
          <a:xfrm flipH="false" flipV="false" rot="0">
            <a:off x="18881" y="6561565"/>
            <a:ext cx="6283432" cy="3725435"/>
          </a:xfrm>
          <a:custGeom>
            <a:avLst/>
            <a:gdLst/>
            <a:ahLst/>
            <a:cxnLst/>
            <a:rect r="r" b="b" t="t" l="l"/>
            <a:pathLst>
              <a:path h="3725435" w="6283432">
                <a:moveTo>
                  <a:pt x="0" y="0"/>
                </a:moveTo>
                <a:lnTo>
                  <a:pt x="6283433" y="0"/>
                </a:lnTo>
                <a:lnTo>
                  <a:pt x="6283433" y="3725435"/>
                </a:lnTo>
                <a:lnTo>
                  <a:pt x="0" y="3725435"/>
                </a:lnTo>
                <a:lnTo>
                  <a:pt x="0" y="0"/>
                </a:lnTo>
                <a:close/>
              </a:path>
            </a:pathLst>
          </a:custGeom>
          <a:blipFill>
            <a:blip r:embed="rId19"/>
            <a:stretch>
              <a:fillRect l="0" t="-1420" r="0" b="-6917"/>
            </a:stretch>
          </a:blipFill>
        </p:spPr>
      </p:sp>
      <p:sp>
        <p:nvSpPr>
          <p:cNvPr name="TextBox 15" id="15"/>
          <p:cNvSpPr txBox="true"/>
          <p:nvPr/>
        </p:nvSpPr>
        <p:spPr>
          <a:xfrm rot="0">
            <a:off x="6060579" y="6171090"/>
            <a:ext cx="6166841" cy="1108875"/>
          </a:xfrm>
          <a:prstGeom prst="rect">
            <a:avLst/>
          </a:prstGeom>
        </p:spPr>
        <p:txBody>
          <a:bodyPr anchor="t" rtlCol="false" tIns="0" lIns="0" bIns="0" rIns="0">
            <a:spAutoFit/>
          </a:bodyPr>
          <a:lstStyle/>
          <a:p>
            <a:pPr algn="ctr" marL="0" indent="0" lvl="0">
              <a:lnSpc>
                <a:spcPts val="4480"/>
              </a:lnSpc>
              <a:spcBef>
                <a:spcPct val="0"/>
              </a:spcBef>
            </a:pPr>
            <a:r>
              <a:rPr lang="en-US" sz="3200" strike="noStrike" u="none">
                <a:solidFill>
                  <a:srgbClr val="000000"/>
                </a:solidFill>
                <a:latin typeface="Canva Sans Bold"/>
              </a:rPr>
              <a:t>VCR’s(videocassette recorders)</a:t>
            </a:r>
          </a:p>
        </p:txBody>
      </p:sp>
      <p:sp>
        <p:nvSpPr>
          <p:cNvPr name="Freeform 16" id="16"/>
          <p:cNvSpPr/>
          <p:nvPr/>
        </p:nvSpPr>
        <p:spPr>
          <a:xfrm flipH="false" flipV="false" rot="0">
            <a:off x="14007982" y="1028700"/>
            <a:ext cx="3877421" cy="3651718"/>
          </a:xfrm>
          <a:custGeom>
            <a:avLst/>
            <a:gdLst/>
            <a:ahLst/>
            <a:cxnLst/>
            <a:rect r="r" b="b" t="t" l="l"/>
            <a:pathLst>
              <a:path h="3651718" w="3877421">
                <a:moveTo>
                  <a:pt x="0" y="0"/>
                </a:moveTo>
                <a:lnTo>
                  <a:pt x="3877421" y="0"/>
                </a:lnTo>
                <a:lnTo>
                  <a:pt x="3877421" y="3651718"/>
                </a:lnTo>
                <a:lnTo>
                  <a:pt x="0" y="3651718"/>
                </a:lnTo>
                <a:lnTo>
                  <a:pt x="0" y="0"/>
                </a:lnTo>
                <a:close/>
              </a:path>
            </a:pathLst>
          </a:custGeom>
          <a:blipFill>
            <a:blip r:embed="rId20"/>
            <a:stretch>
              <a:fillRect l="-280" t="0" r="-280" b="0"/>
            </a:stretch>
          </a:blipFill>
        </p:spPr>
      </p:sp>
      <p:sp>
        <p:nvSpPr>
          <p:cNvPr name="TextBox 17" id="17"/>
          <p:cNvSpPr txBox="true"/>
          <p:nvPr/>
        </p:nvSpPr>
        <p:spPr>
          <a:xfrm rot="0">
            <a:off x="12995335" y="6509244"/>
            <a:ext cx="4604440" cy="537845"/>
          </a:xfrm>
          <a:prstGeom prst="rect">
            <a:avLst/>
          </a:prstGeom>
        </p:spPr>
        <p:txBody>
          <a:bodyPr anchor="t" rtlCol="false" tIns="0" lIns="0" bIns="0" rIns="0">
            <a:spAutoFit/>
          </a:bodyPr>
          <a:lstStyle/>
          <a:p>
            <a:pPr algn="ctr" marL="0" indent="0" lvl="0">
              <a:lnSpc>
                <a:spcPts val="4480"/>
              </a:lnSpc>
              <a:spcBef>
                <a:spcPct val="0"/>
              </a:spcBef>
            </a:pPr>
            <a:r>
              <a:rPr lang="en-US" sz="3200" strike="noStrike" u="none">
                <a:solidFill>
                  <a:srgbClr val="000000"/>
                </a:solidFill>
                <a:latin typeface="Canva Sans Bold"/>
              </a:rPr>
              <a:t>Video Encoders</a:t>
            </a:r>
          </a:p>
        </p:txBody>
      </p:sp>
      <p:sp>
        <p:nvSpPr>
          <p:cNvPr name="TextBox 18" id="18"/>
          <p:cNvSpPr txBox="true"/>
          <p:nvPr/>
        </p:nvSpPr>
        <p:spPr>
          <a:xfrm rot="0">
            <a:off x="5359135" y="9406578"/>
            <a:ext cx="4756742" cy="541559"/>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000000"/>
                </a:solidFill>
                <a:latin typeface="Canva Sans Bold"/>
              </a:rPr>
              <a:t>N</a:t>
            </a:r>
            <a:r>
              <a:rPr lang="en-US" sz="3200" strike="noStrike" u="none">
                <a:solidFill>
                  <a:srgbClr val="000000"/>
                </a:solidFill>
                <a:latin typeface="Canva Sans Bold"/>
              </a:rPr>
              <a:t>etwork based dvr</a:t>
            </a:r>
          </a:p>
        </p:txBody>
      </p:sp>
      <p:sp>
        <p:nvSpPr>
          <p:cNvPr name="TextBox 19" id="19"/>
          <p:cNvSpPr txBox="true"/>
          <p:nvPr/>
        </p:nvSpPr>
        <p:spPr>
          <a:xfrm rot="0">
            <a:off x="12526027" y="4850832"/>
            <a:ext cx="5823313" cy="543401"/>
          </a:xfrm>
          <a:prstGeom prst="rect">
            <a:avLst/>
          </a:prstGeom>
        </p:spPr>
        <p:txBody>
          <a:bodyPr anchor="t" rtlCol="false" tIns="0" lIns="0" bIns="0" rIns="0">
            <a:spAutoFit/>
          </a:bodyPr>
          <a:lstStyle/>
          <a:p>
            <a:pPr algn="ctr" marL="0" indent="0" lvl="0">
              <a:lnSpc>
                <a:spcPts val="4479"/>
              </a:lnSpc>
              <a:spcBef>
                <a:spcPct val="0"/>
              </a:spcBef>
            </a:pPr>
            <a:r>
              <a:rPr lang="en-US" sz="3199" strike="noStrike" u="none">
                <a:solidFill>
                  <a:srgbClr val="000000"/>
                </a:solidFill>
                <a:latin typeface="Canva Sans Bold"/>
              </a:rPr>
              <a:t> Digital IP CCTV Cameras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1189900">
            <a:off x="12825373" y="406727"/>
            <a:ext cx="7315200" cy="3602736"/>
          </a:xfrm>
          <a:custGeom>
            <a:avLst/>
            <a:gdLst/>
            <a:ahLst/>
            <a:cxnLst/>
            <a:rect r="r" b="b" t="t" l="l"/>
            <a:pathLst>
              <a:path h="3602736" w="7315200">
                <a:moveTo>
                  <a:pt x="0" y="0"/>
                </a:moveTo>
                <a:lnTo>
                  <a:pt x="7315200" y="0"/>
                </a:lnTo>
                <a:lnTo>
                  <a:pt x="7315200" y="3602736"/>
                </a:lnTo>
                <a:lnTo>
                  <a:pt x="0" y="3602736"/>
                </a:lnTo>
                <a:lnTo>
                  <a:pt x="0" y="0"/>
                </a:lnTo>
                <a:close/>
              </a:path>
            </a:pathLst>
          </a:custGeom>
          <a:blipFill>
            <a:blip r:embed="rId16">
              <a:alphaModFix amt="19999"/>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3200197" y="49329"/>
            <a:ext cx="5087803" cy="5094171"/>
          </a:xfrm>
          <a:custGeom>
            <a:avLst/>
            <a:gdLst/>
            <a:ahLst/>
            <a:cxnLst/>
            <a:rect r="r" b="b" t="t" l="l"/>
            <a:pathLst>
              <a:path h="5094171" w="5087803">
                <a:moveTo>
                  <a:pt x="0" y="0"/>
                </a:moveTo>
                <a:lnTo>
                  <a:pt x="5087803" y="0"/>
                </a:lnTo>
                <a:lnTo>
                  <a:pt x="5087803" y="5094171"/>
                </a:lnTo>
                <a:lnTo>
                  <a:pt x="0" y="5094171"/>
                </a:lnTo>
                <a:lnTo>
                  <a:pt x="0" y="0"/>
                </a:lnTo>
                <a:close/>
              </a:path>
            </a:pathLst>
          </a:custGeom>
          <a:blipFill>
            <a:blip r:embed="rId18"/>
            <a:stretch>
              <a:fillRect l="0" t="0" r="0" b="0"/>
            </a:stretch>
          </a:blipFill>
        </p:spPr>
      </p:sp>
      <p:sp>
        <p:nvSpPr>
          <p:cNvPr name="TextBox 11" id="11"/>
          <p:cNvSpPr txBox="true"/>
          <p:nvPr/>
        </p:nvSpPr>
        <p:spPr>
          <a:xfrm rot="0">
            <a:off x="1965231" y="1619221"/>
            <a:ext cx="7178769" cy="1449812"/>
          </a:xfrm>
          <a:prstGeom prst="rect">
            <a:avLst/>
          </a:prstGeom>
        </p:spPr>
        <p:txBody>
          <a:bodyPr anchor="t" rtlCol="false" tIns="0" lIns="0" bIns="0" rIns="0">
            <a:spAutoFit/>
          </a:bodyPr>
          <a:lstStyle/>
          <a:p>
            <a:pPr algn="ctr">
              <a:lnSpc>
                <a:spcPts val="11803"/>
              </a:lnSpc>
              <a:spcBef>
                <a:spcPct val="0"/>
              </a:spcBef>
            </a:pPr>
            <a:r>
              <a:rPr lang="en-US" sz="9010">
                <a:solidFill>
                  <a:srgbClr val="000000"/>
                </a:solidFill>
                <a:latin typeface="Hibernate"/>
              </a:rPr>
              <a:t>FLAWS IN TODAYS TECH !</a:t>
            </a:r>
          </a:p>
        </p:txBody>
      </p:sp>
      <p:sp>
        <p:nvSpPr>
          <p:cNvPr name="TextBox 12" id="12"/>
          <p:cNvSpPr txBox="true"/>
          <p:nvPr/>
        </p:nvSpPr>
        <p:spPr>
          <a:xfrm rot="0">
            <a:off x="1424251" y="3808910"/>
            <a:ext cx="11447138" cy="4689338"/>
          </a:xfrm>
          <a:prstGeom prst="rect">
            <a:avLst/>
          </a:prstGeom>
        </p:spPr>
        <p:txBody>
          <a:bodyPr anchor="t" rtlCol="false" tIns="0" lIns="0" bIns="0" rIns="0">
            <a:spAutoFit/>
          </a:bodyPr>
          <a:lstStyle/>
          <a:p>
            <a:pPr marL="689078" indent="-344539" lvl="1">
              <a:lnSpc>
                <a:spcPts val="4181"/>
              </a:lnSpc>
              <a:buFont typeface="Arial"/>
              <a:buChar char="•"/>
            </a:pPr>
            <a:r>
              <a:rPr lang="en-US" sz="3191">
                <a:solidFill>
                  <a:srgbClr val="000000"/>
                </a:solidFill>
                <a:latin typeface="Sukar"/>
              </a:rPr>
              <a:t>ALMOST ALL CAMERAS TODAY ARE USED TO RECORD FOOTAGE THAT HAS TO BE LATER ANALYZED BY HUMANS IF SOMETHING HAPPENS. NOT ONLY IS THIS PROCESS VERY SLOW, BUT IT'S COSTLY AND REQUIRES HUMAN ATTENTION.</a:t>
            </a:r>
          </a:p>
          <a:p>
            <a:pPr marL="689078" indent="-344539" lvl="1">
              <a:lnSpc>
                <a:spcPts val="4181"/>
              </a:lnSpc>
              <a:buFont typeface="Arial"/>
              <a:buChar char="•"/>
            </a:pPr>
            <a:r>
              <a:rPr lang="en-US" sz="3191">
                <a:solidFill>
                  <a:srgbClr val="000000"/>
                </a:solidFill>
                <a:latin typeface="Sukar Bold"/>
              </a:rPr>
              <a:t>SECURITY VULNERABILITIES.</a:t>
            </a:r>
          </a:p>
          <a:p>
            <a:pPr marL="689078" indent="-344539" lvl="1">
              <a:lnSpc>
                <a:spcPts val="4181"/>
              </a:lnSpc>
              <a:buFont typeface="Arial"/>
              <a:buChar char="•"/>
            </a:pPr>
            <a:r>
              <a:rPr lang="en-US" sz="3191">
                <a:solidFill>
                  <a:srgbClr val="000000"/>
                </a:solidFill>
                <a:latin typeface="Sukar Bold"/>
              </a:rPr>
              <a:t>DATA STORAGE AND MANAGEMENT CHALLENGES.</a:t>
            </a:r>
          </a:p>
          <a:p>
            <a:pPr marL="689078" indent="-344539" lvl="1">
              <a:lnSpc>
                <a:spcPts val="4181"/>
              </a:lnSpc>
              <a:buFont typeface="Arial"/>
              <a:buChar char="•"/>
            </a:pPr>
            <a:r>
              <a:rPr lang="en-US" sz="3191">
                <a:solidFill>
                  <a:srgbClr val="000000"/>
                </a:solidFill>
                <a:latin typeface="Sukar Bold"/>
              </a:rPr>
              <a:t>UNECESSARY LABOUR.</a:t>
            </a:r>
          </a:p>
          <a:p>
            <a:pPr>
              <a:lnSpc>
                <a:spcPts val="4181"/>
              </a:lnSpc>
            </a:pPr>
          </a:p>
          <a:p>
            <a:pPr>
              <a:lnSpc>
                <a:spcPts val="4181"/>
              </a:lnSpc>
              <a:spcBef>
                <a:spcPct val="0"/>
              </a:spcBef>
            </a:pPr>
            <a:r>
              <a:rPr lang="en-US" sz="3191">
                <a:solidFill>
                  <a:srgbClr val="000000"/>
                </a:solidFill>
                <a:latin typeface="Sukar"/>
              </a:rPr>
              <a:t>                                               </a:t>
            </a:r>
          </a:p>
        </p:txBody>
      </p:sp>
    </p:spTree>
  </p:cSld>
  <p:clrMapOvr>
    <a:masterClrMapping/>
  </p:clrMapOvr>
  <p:transition spd="fast">
    <p:wipe dir="r"/>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1189900">
            <a:off x="12586594" y="406727"/>
            <a:ext cx="7315200" cy="3602736"/>
          </a:xfrm>
          <a:custGeom>
            <a:avLst/>
            <a:gdLst/>
            <a:ahLst/>
            <a:cxnLst/>
            <a:rect r="r" b="b" t="t" l="l"/>
            <a:pathLst>
              <a:path h="3602736" w="7315200">
                <a:moveTo>
                  <a:pt x="0" y="0"/>
                </a:moveTo>
                <a:lnTo>
                  <a:pt x="7315200" y="0"/>
                </a:lnTo>
                <a:lnTo>
                  <a:pt x="7315200" y="3602736"/>
                </a:lnTo>
                <a:lnTo>
                  <a:pt x="0" y="3602736"/>
                </a:lnTo>
                <a:lnTo>
                  <a:pt x="0" y="0"/>
                </a:lnTo>
                <a:close/>
              </a:path>
            </a:pathLst>
          </a:custGeom>
          <a:blipFill>
            <a:blip r:embed="rId16">
              <a:alphaModFix amt="30000"/>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2192386" y="1177346"/>
            <a:ext cx="5199300" cy="3334051"/>
          </a:xfrm>
          <a:custGeom>
            <a:avLst/>
            <a:gdLst/>
            <a:ahLst/>
            <a:cxnLst/>
            <a:rect r="r" b="b" t="t" l="l"/>
            <a:pathLst>
              <a:path h="3334051" w="5199300">
                <a:moveTo>
                  <a:pt x="0" y="0"/>
                </a:moveTo>
                <a:lnTo>
                  <a:pt x="5199300" y="0"/>
                </a:lnTo>
                <a:lnTo>
                  <a:pt x="5199300" y="3334051"/>
                </a:lnTo>
                <a:lnTo>
                  <a:pt x="0" y="3334051"/>
                </a:lnTo>
                <a:lnTo>
                  <a:pt x="0" y="0"/>
                </a:lnTo>
                <a:close/>
              </a:path>
            </a:pathLst>
          </a:custGeom>
          <a:blipFill>
            <a:blip r:embed="rId18"/>
            <a:stretch>
              <a:fillRect l="0" t="0" r="0" b="0"/>
            </a:stretch>
          </a:blipFill>
        </p:spPr>
      </p:sp>
      <p:pic>
        <p:nvPicPr>
          <p:cNvPr name="Picture 11" id="11"/>
          <p:cNvPicPr>
            <a:picLocks noChangeAspect="true"/>
          </p:cNvPicPr>
          <p:nvPr/>
        </p:nvPicPr>
        <p:blipFill>
          <a:blip r:embed="rId19"/>
          <a:srcRect l="0" t="0" r="0" b="0"/>
          <a:stretch>
            <a:fillRect/>
          </a:stretch>
        </p:blipFill>
        <p:spPr>
          <a:xfrm flipH="false" flipV="false" rot="0">
            <a:off x="13842320" y="-123258"/>
            <a:ext cx="1827118" cy="1416016"/>
          </a:xfrm>
          <a:prstGeom prst="rect">
            <a:avLst/>
          </a:prstGeom>
        </p:spPr>
      </p:pic>
      <p:sp>
        <p:nvSpPr>
          <p:cNvPr name="TextBox 12" id="12"/>
          <p:cNvSpPr txBox="true"/>
          <p:nvPr/>
        </p:nvSpPr>
        <p:spPr>
          <a:xfrm rot="0">
            <a:off x="195274" y="1087905"/>
            <a:ext cx="11424696" cy="2453696"/>
          </a:xfrm>
          <a:prstGeom prst="rect">
            <a:avLst/>
          </a:prstGeom>
        </p:spPr>
        <p:txBody>
          <a:bodyPr anchor="t" rtlCol="false" tIns="0" lIns="0" bIns="0" rIns="0">
            <a:spAutoFit/>
          </a:bodyPr>
          <a:lstStyle/>
          <a:p>
            <a:pPr algn="ctr" marL="0" indent="0" lvl="0">
              <a:lnSpc>
                <a:spcPts val="11803"/>
              </a:lnSpc>
              <a:spcBef>
                <a:spcPct val="0"/>
              </a:spcBef>
            </a:pPr>
            <a:r>
              <a:rPr lang="en-US" sz="9010" strike="noStrike" u="none">
                <a:solidFill>
                  <a:srgbClr val="000000"/>
                </a:solidFill>
                <a:latin typeface="Hibernate"/>
              </a:rPr>
              <a:t>HOW TO SOLVE THIS PROBLEM?</a:t>
            </a:r>
          </a:p>
          <a:p>
            <a:pPr algn="ctr" marL="0" indent="0" lvl="0">
              <a:lnSpc>
                <a:spcPts val="2620"/>
              </a:lnSpc>
              <a:spcBef>
                <a:spcPct val="0"/>
              </a:spcBef>
            </a:pPr>
          </a:p>
          <a:p>
            <a:pPr algn="ctr" marL="0" indent="0" lvl="0">
              <a:lnSpc>
                <a:spcPts val="4978"/>
              </a:lnSpc>
              <a:spcBef>
                <a:spcPct val="0"/>
              </a:spcBef>
            </a:pPr>
            <a:r>
              <a:rPr lang="en-US" sz="3800" strike="noStrike" u="sng">
                <a:solidFill>
                  <a:srgbClr val="000000"/>
                </a:solidFill>
                <a:latin typeface="Canva Sans Bold"/>
              </a:rPr>
              <a:t>WE CAN ACHIEVE OUR OBJECTIVE BY:-</a:t>
            </a:r>
          </a:p>
        </p:txBody>
      </p:sp>
      <p:grpSp>
        <p:nvGrpSpPr>
          <p:cNvPr name="Group 13" id="13"/>
          <p:cNvGrpSpPr/>
          <p:nvPr/>
        </p:nvGrpSpPr>
        <p:grpSpPr>
          <a:xfrm rot="0">
            <a:off x="335716" y="4836554"/>
            <a:ext cx="5163861" cy="4741161"/>
            <a:chOff x="0" y="0"/>
            <a:chExt cx="1360029" cy="1248701"/>
          </a:xfrm>
        </p:grpSpPr>
        <p:sp>
          <p:nvSpPr>
            <p:cNvPr name="Freeform 14" id="14"/>
            <p:cNvSpPr/>
            <p:nvPr/>
          </p:nvSpPr>
          <p:spPr>
            <a:xfrm flipH="false" flipV="false" rot="0">
              <a:off x="0" y="0"/>
              <a:ext cx="1360029" cy="1248701"/>
            </a:xfrm>
            <a:custGeom>
              <a:avLst/>
              <a:gdLst/>
              <a:ahLst/>
              <a:cxnLst/>
              <a:rect r="r" b="b" t="t" l="l"/>
              <a:pathLst>
                <a:path h="1248701" w="1360029">
                  <a:moveTo>
                    <a:pt x="76462" y="0"/>
                  </a:moveTo>
                  <a:lnTo>
                    <a:pt x="1283567" y="0"/>
                  </a:lnTo>
                  <a:cubicBezTo>
                    <a:pt x="1325796" y="0"/>
                    <a:pt x="1360029" y="34233"/>
                    <a:pt x="1360029" y="76462"/>
                  </a:cubicBezTo>
                  <a:lnTo>
                    <a:pt x="1360029" y="1172239"/>
                  </a:lnTo>
                  <a:cubicBezTo>
                    <a:pt x="1360029" y="1214468"/>
                    <a:pt x="1325796" y="1248701"/>
                    <a:pt x="1283567" y="1248701"/>
                  </a:cubicBezTo>
                  <a:lnTo>
                    <a:pt x="76462" y="1248701"/>
                  </a:lnTo>
                  <a:cubicBezTo>
                    <a:pt x="34233" y="1248701"/>
                    <a:pt x="0" y="1214468"/>
                    <a:pt x="0" y="1172239"/>
                  </a:cubicBezTo>
                  <a:lnTo>
                    <a:pt x="0" y="76462"/>
                  </a:lnTo>
                  <a:cubicBezTo>
                    <a:pt x="0" y="34233"/>
                    <a:pt x="34233" y="0"/>
                    <a:pt x="76462" y="0"/>
                  </a:cubicBezTo>
                  <a:close/>
                </a:path>
              </a:pathLst>
            </a:custGeom>
            <a:solidFill>
              <a:srgbClr val="B8CDDB"/>
            </a:solidFill>
          </p:spPr>
        </p:sp>
        <p:sp>
          <p:nvSpPr>
            <p:cNvPr name="TextBox 15" id="15"/>
            <p:cNvSpPr txBox="true"/>
            <p:nvPr/>
          </p:nvSpPr>
          <p:spPr>
            <a:xfrm>
              <a:off x="0" y="9525"/>
              <a:ext cx="1360029" cy="1239176"/>
            </a:xfrm>
            <a:prstGeom prst="rect">
              <a:avLst/>
            </a:prstGeom>
          </p:spPr>
          <p:txBody>
            <a:bodyPr anchor="ctr" rtlCol="false" tIns="50800" lIns="50800" bIns="50800" rIns="50800"/>
            <a:lstStyle/>
            <a:p>
              <a:pPr algn="ctr">
                <a:lnSpc>
                  <a:spcPts val="2898"/>
                </a:lnSpc>
              </a:pPr>
            </a:p>
          </p:txBody>
        </p:sp>
      </p:grpSp>
      <p:sp>
        <p:nvSpPr>
          <p:cNvPr name="TextBox 16" id="16"/>
          <p:cNvSpPr txBox="true"/>
          <p:nvPr/>
        </p:nvSpPr>
        <p:spPr>
          <a:xfrm rot="0">
            <a:off x="398822" y="4931609"/>
            <a:ext cx="4642269" cy="1104696"/>
          </a:xfrm>
          <a:prstGeom prst="rect">
            <a:avLst/>
          </a:prstGeom>
        </p:spPr>
        <p:txBody>
          <a:bodyPr anchor="t" rtlCol="false" tIns="0" lIns="0" bIns="0" rIns="0">
            <a:spAutoFit/>
          </a:bodyPr>
          <a:lstStyle/>
          <a:p>
            <a:pPr algn="ctr" marL="0" indent="0" lvl="0">
              <a:lnSpc>
                <a:spcPts val="4485"/>
              </a:lnSpc>
              <a:spcBef>
                <a:spcPct val="0"/>
              </a:spcBef>
            </a:pPr>
            <a:r>
              <a:rPr lang="en-US" sz="3423" strike="noStrike" u="none">
                <a:solidFill>
                  <a:srgbClr val="000000"/>
                </a:solidFill>
                <a:latin typeface="Sukar Bold"/>
              </a:rPr>
              <a:t>REAL-TIME IMAGE CLASSIFICATION:</a:t>
            </a:r>
          </a:p>
        </p:txBody>
      </p:sp>
      <p:sp>
        <p:nvSpPr>
          <p:cNvPr name="TextBox 17" id="17"/>
          <p:cNvSpPr txBox="true"/>
          <p:nvPr/>
        </p:nvSpPr>
        <p:spPr>
          <a:xfrm rot="0">
            <a:off x="195274" y="6206069"/>
            <a:ext cx="5175675" cy="2377762"/>
          </a:xfrm>
          <a:prstGeom prst="rect">
            <a:avLst/>
          </a:prstGeom>
        </p:spPr>
        <p:txBody>
          <a:bodyPr anchor="t" rtlCol="false" tIns="0" lIns="0" bIns="0" rIns="0">
            <a:spAutoFit/>
          </a:bodyPr>
          <a:lstStyle/>
          <a:p>
            <a:pPr marL="782883" indent="-391441" lvl="1">
              <a:lnSpc>
                <a:spcPts val="4750"/>
              </a:lnSpc>
              <a:buFont typeface="Arial"/>
              <a:buChar char="•"/>
            </a:pPr>
            <a:r>
              <a:rPr lang="en-US" sz="3626" strike="noStrike" u="none">
                <a:solidFill>
                  <a:srgbClr val="000000"/>
                </a:solidFill>
                <a:latin typeface="Sukar"/>
              </a:rPr>
              <a:t>ACCURATELY CLASSIFYING IMAGES IN REAL-TIME.</a:t>
            </a:r>
          </a:p>
          <a:p>
            <a:pPr marL="782883" indent="-391441" lvl="1">
              <a:lnSpc>
                <a:spcPts val="4750"/>
              </a:lnSpc>
              <a:buFont typeface="Arial"/>
              <a:buChar char="•"/>
            </a:pPr>
            <a:r>
              <a:rPr lang="en-US" sz="3626" strike="noStrike" u="none">
                <a:solidFill>
                  <a:srgbClr val="000000"/>
                </a:solidFill>
                <a:latin typeface="Sukar"/>
              </a:rPr>
              <a:t>TENSORFLOW LITE         </a:t>
            </a:r>
          </a:p>
        </p:txBody>
      </p:sp>
      <p:grpSp>
        <p:nvGrpSpPr>
          <p:cNvPr name="Group 18" id="18"/>
          <p:cNvGrpSpPr/>
          <p:nvPr/>
        </p:nvGrpSpPr>
        <p:grpSpPr>
          <a:xfrm rot="0">
            <a:off x="5961499" y="4836554"/>
            <a:ext cx="5225605" cy="4741161"/>
            <a:chOff x="0" y="0"/>
            <a:chExt cx="1376291" cy="1248701"/>
          </a:xfrm>
        </p:grpSpPr>
        <p:sp>
          <p:nvSpPr>
            <p:cNvPr name="Freeform 19" id="19"/>
            <p:cNvSpPr/>
            <p:nvPr/>
          </p:nvSpPr>
          <p:spPr>
            <a:xfrm flipH="false" flipV="false" rot="0">
              <a:off x="0" y="0"/>
              <a:ext cx="1376291" cy="1248701"/>
            </a:xfrm>
            <a:custGeom>
              <a:avLst/>
              <a:gdLst/>
              <a:ahLst/>
              <a:cxnLst/>
              <a:rect r="r" b="b" t="t" l="l"/>
              <a:pathLst>
                <a:path h="1248701" w="1376291">
                  <a:moveTo>
                    <a:pt x="75558" y="0"/>
                  </a:moveTo>
                  <a:lnTo>
                    <a:pt x="1300733" y="0"/>
                  </a:lnTo>
                  <a:cubicBezTo>
                    <a:pt x="1320772" y="0"/>
                    <a:pt x="1339991" y="7961"/>
                    <a:pt x="1354160" y="22131"/>
                  </a:cubicBezTo>
                  <a:cubicBezTo>
                    <a:pt x="1368330" y="36300"/>
                    <a:pt x="1376291" y="55519"/>
                    <a:pt x="1376291" y="75558"/>
                  </a:cubicBezTo>
                  <a:lnTo>
                    <a:pt x="1376291" y="1173143"/>
                  </a:lnTo>
                  <a:cubicBezTo>
                    <a:pt x="1376291" y="1214872"/>
                    <a:pt x="1342462" y="1248701"/>
                    <a:pt x="1300733" y="1248701"/>
                  </a:cubicBezTo>
                  <a:lnTo>
                    <a:pt x="75558" y="1248701"/>
                  </a:lnTo>
                  <a:cubicBezTo>
                    <a:pt x="55519" y="1248701"/>
                    <a:pt x="36300" y="1240740"/>
                    <a:pt x="22131" y="1226570"/>
                  </a:cubicBezTo>
                  <a:cubicBezTo>
                    <a:pt x="7961" y="1212400"/>
                    <a:pt x="0" y="1193182"/>
                    <a:pt x="0" y="1173143"/>
                  </a:cubicBezTo>
                  <a:lnTo>
                    <a:pt x="0" y="75558"/>
                  </a:lnTo>
                  <a:cubicBezTo>
                    <a:pt x="0" y="55519"/>
                    <a:pt x="7961" y="36300"/>
                    <a:pt x="22131" y="22131"/>
                  </a:cubicBezTo>
                  <a:cubicBezTo>
                    <a:pt x="36300" y="7961"/>
                    <a:pt x="55519" y="0"/>
                    <a:pt x="75558" y="0"/>
                  </a:cubicBezTo>
                  <a:close/>
                </a:path>
              </a:pathLst>
            </a:custGeom>
            <a:solidFill>
              <a:srgbClr val="F7BB97"/>
            </a:solidFill>
          </p:spPr>
        </p:sp>
        <p:sp>
          <p:nvSpPr>
            <p:cNvPr name="TextBox 20" id="20"/>
            <p:cNvSpPr txBox="true"/>
            <p:nvPr/>
          </p:nvSpPr>
          <p:spPr>
            <a:xfrm>
              <a:off x="0" y="9525"/>
              <a:ext cx="1376291" cy="1239176"/>
            </a:xfrm>
            <a:prstGeom prst="rect">
              <a:avLst/>
            </a:prstGeom>
          </p:spPr>
          <p:txBody>
            <a:bodyPr anchor="ctr" rtlCol="false" tIns="50800" lIns="50800" bIns="50800" rIns="50800"/>
            <a:lstStyle/>
            <a:p>
              <a:pPr algn="ctr">
                <a:lnSpc>
                  <a:spcPts val="2898"/>
                </a:lnSpc>
              </a:pPr>
            </a:p>
          </p:txBody>
        </p:sp>
      </p:grpSp>
      <p:sp>
        <p:nvSpPr>
          <p:cNvPr name="TextBox 21" id="21"/>
          <p:cNvSpPr txBox="true"/>
          <p:nvPr/>
        </p:nvSpPr>
        <p:spPr>
          <a:xfrm rot="0">
            <a:off x="6138790" y="4970451"/>
            <a:ext cx="5048313" cy="1104696"/>
          </a:xfrm>
          <a:prstGeom prst="rect">
            <a:avLst/>
          </a:prstGeom>
        </p:spPr>
        <p:txBody>
          <a:bodyPr anchor="t" rtlCol="false" tIns="0" lIns="0" bIns="0" rIns="0">
            <a:spAutoFit/>
          </a:bodyPr>
          <a:lstStyle/>
          <a:p>
            <a:pPr algn="ctr" marL="0" indent="0" lvl="0">
              <a:lnSpc>
                <a:spcPts val="4485"/>
              </a:lnSpc>
              <a:spcBef>
                <a:spcPct val="0"/>
              </a:spcBef>
            </a:pPr>
            <a:r>
              <a:rPr lang="en-US" sz="3423" strike="noStrike" u="none">
                <a:solidFill>
                  <a:srgbClr val="000000"/>
                </a:solidFill>
                <a:latin typeface="Sukar Bold"/>
              </a:rPr>
              <a:t>OBJECT DETECTION MODULE:</a:t>
            </a:r>
          </a:p>
        </p:txBody>
      </p:sp>
      <p:sp>
        <p:nvSpPr>
          <p:cNvPr name="TextBox 22" id="22"/>
          <p:cNvSpPr txBox="true"/>
          <p:nvPr/>
        </p:nvSpPr>
        <p:spPr>
          <a:xfrm rot="0">
            <a:off x="6090603" y="6284697"/>
            <a:ext cx="5048313" cy="2790621"/>
          </a:xfrm>
          <a:prstGeom prst="rect">
            <a:avLst/>
          </a:prstGeom>
        </p:spPr>
        <p:txBody>
          <a:bodyPr anchor="t" rtlCol="false" tIns="0" lIns="0" bIns="0" rIns="0">
            <a:spAutoFit/>
          </a:bodyPr>
          <a:lstStyle/>
          <a:p>
            <a:pPr marL="739183" indent="-369591" lvl="1">
              <a:lnSpc>
                <a:spcPts val="4485"/>
              </a:lnSpc>
              <a:buFont typeface="Arial"/>
              <a:buChar char="•"/>
            </a:pPr>
            <a:r>
              <a:rPr lang="en-US" sz="3423" strike="noStrike" u="none">
                <a:solidFill>
                  <a:srgbClr val="000000"/>
                </a:solidFill>
                <a:latin typeface="Sukar"/>
              </a:rPr>
              <a:t>DEVELOPING OBJECT DETECTION.</a:t>
            </a:r>
          </a:p>
          <a:p>
            <a:pPr marL="739183" indent="-369591" lvl="1">
              <a:lnSpc>
                <a:spcPts val="4485"/>
              </a:lnSpc>
              <a:buFont typeface="Arial"/>
              <a:buChar char="•"/>
            </a:pPr>
            <a:r>
              <a:rPr lang="en-US" sz="3423" strike="noStrike" u="none">
                <a:solidFill>
                  <a:srgbClr val="000000"/>
                </a:solidFill>
                <a:latin typeface="Sukar"/>
              </a:rPr>
              <a:t>IDENTIFY AND TRACK MULTIPLE OBJECTS CONCURRENTLY.</a:t>
            </a:r>
          </a:p>
        </p:txBody>
      </p:sp>
      <p:grpSp>
        <p:nvGrpSpPr>
          <p:cNvPr name="Group 23" id="23"/>
          <p:cNvGrpSpPr/>
          <p:nvPr/>
        </p:nvGrpSpPr>
        <p:grpSpPr>
          <a:xfrm rot="0">
            <a:off x="11777653" y="4836554"/>
            <a:ext cx="5956450" cy="4741161"/>
            <a:chOff x="0" y="0"/>
            <a:chExt cx="1568777" cy="1248701"/>
          </a:xfrm>
        </p:grpSpPr>
        <p:sp>
          <p:nvSpPr>
            <p:cNvPr name="Freeform 24" id="24"/>
            <p:cNvSpPr/>
            <p:nvPr/>
          </p:nvSpPr>
          <p:spPr>
            <a:xfrm flipH="false" flipV="false" rot="0">
              <a:off x="0" y="0"/>
              <a:ext cx="1568777" cy="1248701"/>
            </a:xfrm>
            <a:custGeom>
              <a:avLst/>
              <a:gdLst/>
              <a:ahLst/>
              <a:cxnLst/>
              <a:rect r="r" b="b" t="t" l="l"/>
              <a:pathLst>
                <a:path h="1248701" w="1568777">
                  <a:moveTo>
                    <a:pt x="66287" y="0"/>
                  </a:moveTo>
                  <a:lnTo>
                    <a:pt x="1502490" y="0"/>
                  </a:lnTo>
                  <a:cubicBezTo>
                    <a:pt x="1520070" y="0"/>
                    <a:pt x="1536931" y="6984"/>
                    <a:pt x="1549362" y="19415"/>
                  </a:cubicBezTo>
                  <a:cubicBezTo>
                    <a:pt x="1561793" y="31846"/>
                    <a:pt x="1568777" y="48707"/>
                    <a:pt x="1568777" y="66287"/>
                  </a:cubicBezTo>
                  <a:lnTo>
                    <a:pt x="1568777" y="1182413"/>
                  </a:lnTo>
                  <a:cubicBezTo>
                    <a:pt x="1568777" y="1199994"/>
                    <a:pt x="1561793" y="1216854"/>
                    <a:pt x="1549362" y="1229286"/>
                  </a:cubicBezTo>
                  <a:cubicBezTo>
                    <a:pt x="1536931" y="1241717"/>
                    <a:pt x="1520070" y="1248701"/>
                    <a:pt x="1502490" y="1248701"/>
                  </a:cubicBezTo>
                  <a:lnTo>
                    <a:pt x="66287" y="1248701"/>
                  </a:lnTo>
                  <a:cubicBezTo>
                    <a:pt x="48707" y="1248701"/>
                    <a:pt x="31846" y="1241717"/>
                    <a:pt x="19415" y="1229286"/>
                  </a:cubicBezTo>
                  <a:cubicBezTo>
                    <a:pt x="6984" y="1216854"/>
                    <a:pt x="0" y="1199994"/>
                    <a:pt x="0" y="1182413"/>
                  </a:cubicBezTo>
                  <a:lnTo>
                    <a:pt x="0" y="66287"/>
                  </a:lnTo>
                  <a:cubicBezTo>
                    <a:pt x="0" y="48707"/>
                    <a:pt x="6984" y="31846"/>
                    <a:pt x="19415" y="19415"/>
                  </a:cubicBezTo>
                  <a:cubicBezTo>
                    <a:pt x="31846" y="6984"/>
                    <a:pt x="48707" y="0"/>
                    <a:pt x="66287" y="0"/>
                  </a:cubicBezTo>
                  <a:close/>
                </a:path>
              </a:pathLst>
            </a:custGeom>
            <a:solidFill>
              <a:srgbClr val="FFD2CC"/>
            </a:solidFill>
          </p:spPr>
        </p:sp>
        <p:sp>
          <p:nvSpPr>
            <p:cNvPr name="TextBox 25" id="25"/>
            <p:cNvSpPr txBox="true"/>
            <p:nvPr/>
          </p:nvSpPr>
          <p:spPr>
            <a:xfrm>
              <a:off x="0" y="9525"/>
              <a:ext cx="1568777" cy="1239176"/>
            </a:xfrm>
            <a:prstGeom prst="rect">
              <a:avLst/>
            </a:prstGeom>
          </p:spPr>
          <p:txBody>
            <a:bodyPr anchor="ctr" rtlCol="false" tIns="50800" lIns="50800" bIns="50800" rIns="50800"/>
            <a:lstStyle/>
            <a:p>
              <a:pPr algn="ctr">
                <a:lnSpc>
                  <a:spcPts val="2898"/>
                </a:lnSpc>
              </a:pPr>
            </a:p>
          </p:txBody>
        </p:sp>
      </p:grpSp>
      <p:sp>
        <p:nvSpPr>
          <p:cNvPr name="TextBox 26" id="26"/>
          <p:cNvSpPr txBox="true"/>
          <p:nvPr/>
        </p:nvSpPr>
        <p:spPr>
          <a:xfrm rot="0">
            <a:off x="12231722" y="4931609"/>
            <a:ext cx="5048313" cy="1104696"/>
          </a:xfrm>
          <a:prstGeom prst="rect">
            <a:avLst/>
          </a:prstGeom>
        </p:spPr>
        <p:txBody>
          <a:bodyPr anchor="t" rtlCol="false" tIns="0" lIns="0" bIns="0" rIns="0">
            <a:spAutoFit/>
          </a:bodyPr>
          <a:lstStyle/>
          <a:p>
            <a:pPr algn="ctr" marL="0" indent="0" lvl="0">
              <a:lnSpc>
                <a:spcPts val="4485"/>
              </a:lnSpc>
              <a:spcBef>
                <a:spcPct val="0"/>
              </a:spcBef>
            </a:pPr>
            <a:r>
              <a:rPr lang="en-US" sz="3423" strike="noStrike" u="none">
                <a:solidFill>
                  <a:srgbClr val="000000"/>
                </a:solidFill>
                <a:latin typeface="Sukar Bold"/>
              </a:rPr>
              <a:t>RASPBERRY PI 4B DEPLOYMENT:</a:t>
            </a:r>
          </a:p>
        </p:txBody>
      </p:sp>
      <p:sp>
        <p:nvSpPr>
          <p:cNvPr name="TextBox 27" id="27"/>
          <p:cNvSpPr txBox="true"/>
          <p:nvPr/>
        </p:nvSpPr>
        <p:spPr>
          <a:xfrm rot="0">
            <a:off x="11862528" y="6225119"/>
            <a:ext cx="5786702" cy="3352596"/>
          </a:xfrm>
          <a:prstGeom prst="rect">
            <a:avLst/>
          </a:prstGeom>
        </p:spPr>
        <p:txBody>
          <a:bodyPr anchor="t" rtlCol="false" tIns="0" lIns="0" bIns="0" rIns="0">
            <a:spAutoFit/>
          </a:bodyPr>
          <a:lstStyle/>
          <a:p>
            <a:pPr marL="739183" indent="-369591" lvl="1">
              <a:lnSpc>
                <a:spcPts val="4485"/>
              </a:lnSpc>
              <a:buFont typeface="Arial"/>
              <a:buChar char="•"/>
            </a:pPr>
            <a:r>
              <a:rPr lang="en-US" sz="3423" strike="noStrike" u="none">
                <a:solidFill>
                  <a:srgbClr val="000000"/>
                </a:solidFill>
                <a:latin typeface="Sukar"/>
              </a:rPr>
              <a:t>DEPLOYING THE ENTIRE SYSTEM ON THE RASPBERRY PI 4B.</a:t>
            </a:r>
          </a:p>
          <a:p>
            <a:pPr marL="739183" indent="-369591" lvl="1">
              <a:lnSpc>
                <a:spcPts val="4485"/>
              </a:lnSpc>
              <a:buFont typeface="Arial"/>
              <a:buChar char="•"/>
            </a:pPr>
            <a:r>
              <a:rPr lang="en-US" sz="3423" strike="noStrike" u="none">
                <a:solidFill>
                  <a:srgbClr val="000000"/>
                </a:solidFill>
                <a:latin typeface="Sukar"/>
              </a:rPr>
              <a:t>ADVANTAGES OF EDGE COMPUTING FOR ON-DEVICE PROCESSING.</a:t>
            </a:r>
          </a:p>
        </p:txBody>
      </p:sp>
    </p:spTree>
  </p:cSld>
  <p:clrMapOvr>
    <a:masterClrMapping/>
  </p:clrMapOvr>
  <p:transition spd="fast">
    <p:wipe dir="r"/>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23304" y="-1358349"/>
            <a:ext cx="3599256" cy="3814241"/>
          </a:xfrm>
          <a:custGeom>
            <a:avLst/>
            <a:gdLst/>
            <a:ahLst/>
            <a:cxnLst/>
            <a:rect r="r" b="b" t="t" l="l"/>
            <a:pathLst>
              <a:path h="3814241" w="3599256">
                <a:moveTo>
                  <a:pt x="0" y="0"/>
                </a:moveTo>
                <a:lnTo>
                  <a:pt x="3599257" y="0"/>
                </a:lnTo>
                <a:lnTo>
                  <a:pt x="3599257" y="3814240"/>
                </a:lnTo>
                <a:lnTo>
                  <a:pt x="0" y="38142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1988150" y="155268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194689" y="146967"/>
            <a:ext cx="2093311" cy="2072378"/>
          </a:xfrm>
          <a:custGeom>
            <a:avLst/>
            <a:gdLst/>
            <a:ahLst/>
            <a:cxnLst/>
            <a:rect r="r" b="b" t="t" l="l"/>
            <a:pathLst>
              <a:path h="2072378" w="2093311">
                <a:moveTo>
                  <a:pt x="0" y="0"/>
                </a:moveTo>
                <a:lnTo>
                  <a:pt x="2093311" y="0"/>
                </a:lnTo>
                <a:lnTo>
                  <a:pt x="2093311" y="2072377"/>
                </a:lnTo>
                <a:lnTo>
                  <a:pt x="0" y="207237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1" id="11"/>
          <p:cNvSpPr txBox="true"/>
          <p:nvPr/>
        </p:nvSpPr>
        <p:spPr>
          <a:xfrm rot="0">
            <a:off x="1347767" y="2124094"/>
            <a:ext cx="9644647" cy="1485985"/>
          </a:xfrm>
          <a:prstGeom prst="rect">
            <a:avLst/>
          </a:prstGeom>
        </p:spPr>
        <p:txBody>
          <a:bodyPr anchor="t" rtlCol="false" tIns="0" lIns="0" bIns="0" rIns="0">
            <a:spAutoFit/>
          </a:bodyPr>
          <a:lstStyle/>
          <a:p>
            <a:pPr algn="ctr">
              <a:lnSpc>
                <a:spcPts val="12118"/>
              </a:lnSpc>
              <a:spcBef>
                <a:spcPct val="0"/>
              </a:spcBef>
            </a:pPr>
            <a:r>
              <a:rPr lang="en-US" sz="9250">
                <a:solidFill>
                  <a:srgbClr val="000000"/>
                </a:solidFill>
                <a:latin typeface="Hibernate"/>
              </a:rPr>
              <a:t>WHY REAL-TIME COMPUTATION ?</a:t>
            </a:r>
          </a:p>
        </p:txBody>
      </p:sp>
      <p:sp>
        <p:nvSpPr>
          <p:cNvPr name="TextBox 12" id="12"/>
          <p:cNvSpPr txBox="true"/>
          <p:nvPr/>
        </p:nvSpPr>
        <p:spPr>
          <a:xfrm rot="0">
            <a:off x="975953" y="4237054"/>
            <a:ext cx="10869322" cy="3362452"/>
          </a:xfrm>
          <a:prstGeom prst="rect">
            <a:avLst/>
          </a:prstGeom>
        </p:spPr>
        <p:txBody>
          <a:bodyPr anchor="t" rtlCol="false" tIns="0" lIns="0" bIns="0" rIns="0">
            <a:spAutoFit/>
          </a:bodyPr>
          <a:lstStyle/>
          <a:p>
            <a:pPr marL="734059" indent="-367030" lvl="1">
              <a:lnSpc>
                <a:spcPts val="4453"/>
              </a:lnSpc>
              <a:buFont typeface="Arial"/>
              <a:buChar char="•"/>
            </a:pPr>
            <a:r>
              <a:rPr lang="en-US" sz="3399">
                <a:solidFill>
                  <a:srgbClr val="000000"/>
                </a:solidFill>
                <a:latin typeface="Sukar"/>
              </a:rPr>
              <a:t>SCALABILITY, RESOURCE CONSUMPTION AND ADAPTABILITY.</a:t>
            </a:r>
          </a:p>
          <a:p>
            <a:pPr marL="734059" indent="-367030" lvl="1">
              <a:lnSpc>
                <a:spcPts val="4453"/>
              </a:lnSpc>
              <a:buFont typeface="Arial"/>
              <a:buChar char="•"/>
            </a:pPr>
            <a:r>
              <a:rPr lang="en-US" sz="3399">
                <a:solidFill>
                  <a:srgbClr val="000000"/>
                </a:solidFill>
                <a:latin typeface="Sukar"/>
              </a:rPr>
              <a:t>ANOMALY DETECTION</a:t>
            </a:r>
          </a:p>
          <a:p>
            <a:pPr marL="734059" indent="-367030" lvl="1">
              <a:lnSpc>
                <a:spcPts val="4453"/>
              </a:lnSpc>
              <a:buFont typeface="Arial"/>
              <a:buChar char="•"/>
            </a:pPr>
            <a:r>
              <a:rPr lang="en-US" sz="3399">
                <a:solidFill>
                  <a:srgbClr val="000000"/>
                </a:solidFill>
                <a:latin typeface="Sukar"/>
              </a:rPr>
              <a:t>LOW LATENCY</a:t>
            </a:r>
          </a:p>
          <a:p>
            <a:pPr marL="734059" indent="-367030" lvl="1">
              <a:lnSpc>
                <a:spcPts val="4453"/>
              </a:lnSpc>
              <a:buFont typeface="Arial"/>
              <a:buChar char="•"/>
            </a:pPr>
            <a:r>
              <a:rPr lang="en-US" sz="3399">
                <a:solidFill>
                  <a:srgbClr val="000000"/>
                </a:solidFill>
                <a:latin typeface="Sukar"/>
              </a:rPr>
              <a:t>TECHNOLOGY EQUIPPED WITH MACHINE LEARNING TOOLS HELP MAKE OBJECT DETECTION EASY.                     </a:t>
            </a:r>
          </a:p>
        </p:txBody>
      </p:sp>
    </p:spTree>
  </p:cSld>
  <p:clrMapOvr>
    <a:masterClrMapping/>
  </p:clrMapOvr>
  <p:transition spd="fast">
    <p:wipe dir="r"/>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alphaModFix amt="50000"/>
            </a:blip>
            <a:stretch>
              <a:fillRect l="-70429" t="0" r="-70429" b="0"/>
            </a:stretch>
          </a:blipFill>
        </p:spPr>
      </p:sp>
      <p:sp>
        <p:nvSpPr>
          <p:cNvPr name="Freeform 3" id="3"/>
          <p:cNvSpPr/>
          <p:nvPr/>
        </p:nvSpPr>
        <p:spPr>
          <a:xfrm flipH="false" flipV="false" rot="0">
            <a:off x="11282259" y="9313613"/>
            <a:ext cx="2297812" cy="1388052"/>
          </a:xfrm>
          <a:custGeom>
            <a:avLst/>
            <a:gdLst/>
            <a:ahLst/>
            <a:cxnLst/>
            <a:rect r="r" b="b" t="t" l="l"/>
            <a:pathLst>
              <a:path h="1388052" w="2297812">
                <a:moveTo>
                  <a:pt x="0" y="0"/>
                </a:moveTo>
                <a:lnTo>
                  <a:pt x="2297812" y="0"/>
                </a:lnTo>
                <a:lnTo>
                  <a:pt x="2297812" y="1388052"/>
                </a:lnTo>
                <a:lnTo>
                  <a:pt x="0" y="1388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007982" y="8723456"/>
            <a:ext cx="2030267" cy="1978208"/>
          </a:xfrm>
          <a:custGeom>
            <a:avLst/>
            <a:gdLst/>
            <a:ahLst/>
            <a:cxnLst/>
            <a:rect r="r" b="b" t="t" l="l"/>
            <a:pathLst>
              <a:path h="1978208" w="2030267">
                <a:moveTo>
                  <a:pt x="0" y="0"/>
                </a:moveTo>
                <a:lnTo>
                  <a:pt x="2030267" y="0"/>
                </a:lnTo>
                <a:lnTo>
                  <a:pt x="2030267" y="1978209"/>
                </a:lnTo>
                <a:lnTo>
                  <a:pt x="0" y="1978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244194" y="7694295"/>
            <a:ext cx="3149573" cy="3238636"/>
          </a:xfrm>
          <a:custGeom>
            <a:avLst/>
            <a:gdLst/>
            <a:ahLst/>
            <a:cxnLst/>
            <a:rect r="r" b="b" t="t" l="l"/>
            <a:pathLst>
              <a:path h="3238636" w="3149573">
                <a:moveTo>
                  <a:pt x="0" y="0"/>
                </a:moveTo>
                <a:lnTo>
                  <a:pt x="3149573" y="0"/>
                </a:lnTo>
                <a:lnTo>
                  <a:pt x="3149573" y="3238635"/>
                </a:lnTo>
                <a:lnTo>
                  <a:pt x="0" y="3238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2623304" y="-1083481"/>
            <a:ext cx="3599256" cy="3814241"/>
          </a:xfrm>
          <a:custGeom>
            <a:avLst/>
            <a:gdLst/>
            <a:ahLst/>
            <a:cxnLst/>
            <a:rect r="r" b="b" t="t" l="l"/>
            <a:pathLst>
              <a:path h="3814241" w="3599256">
                <a:moveTo>
                  <a:pt x="0" y="0"/>
                </a:moveTo>
                <a:lnTo>
                  <a:pt x="3599257" y="0"/>
                </a:lnTo>
                <a:lnTo>
                  <a:pt x="3599257" y="3814241"/>
                </a:lnTo>
                <a:lnTo>
                  <a:pt x="0" y="38142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25596" y="-2631085"/>
            <a:ext cx="3346996" cy="3814241"/>
          </a:xfrm>
          <a:custGeom>
            <a:avLst/>
            <a:gdLst/>
            <a:ahLst/>
            <a:cxnLst/>
            <a:rect r="r" b="b" t="t" l="l"/>
            <a:pathLst>
              <a:path h="3814241" w="3346996">
                <a:moveTo>
                  <a:pt x="0" y="0"/>
                </a:moveTo>
                <a:lnTo>
                  <a:pt x="3346997" y="0"/>
                </a:lnTo>
                <a:lnTo>
                  <a:pt x="3346997" y="3814240"/>
                </a:lnTo>
                <a:lnTo>
                  <a:pt x="0" y="38142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481617" y="-1591340"/>
            <a:ext cx="1755035" cy="2546885"/>
          </a:xfrm>
          <a:custGeom>
            <a:avLst/>
            <a:gdLst/>
            <a:ahLst/>
            <a:cxnLst/>
            <a:rect r="r" b="b" t="t" l="l"/>
            <a:pathLst>
              <a:path h="2546885" w="1755035">
                <a:moveTo>
                  <a:pt x="0" y="0"/>
                </a:moveTo>
                <a:lnTo>
                  <a:pt x="1755035" y="0"/>
                </a:lnTo>
                <a:lnTo>
                  <a:pt x="1755035" y="2546885"/>
                </a:lnTo>
                <a:lnTo>
                  <a:pt x="0" y="25468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9" id="9"/>
          <p:cNvSpPr txBox="true"/>
          <p:nvPr/>
        </p:nvSpPr>
        <p:spPr>
          <a:xfrm rot="0">
            <a:off x="1460170" y="3792603"/>
            <a:ext cx="11701846" cy="4938990"/>
          </a:xfrm>
          <a:prstGeom prst="rect">
            <a:avLst/>
          </a:prstGeom>
        </p:spPr>
        <p:txBody>
          <a:bodyPr anchor="t" rtlCol="false" tIns="0" lIns="0" bIns="0" rIns="0">
            <a:spAutoFit/>
          </a:bodyPr>
          <a:lstStyle/>
          <a:p>
            <a:pPr marL="805340" indent="-402670" lvl="1">
              <a:lnSpc>
                <a:spcPts val="4886"/>
              </a:lnSpc>
              <a:buFont typeface="Arial"/>
              <a:buChar char="•"/>
            </a:pPr>
            <a:r>
              <a:rPr lang="en-US" sz="3730">
                <a:solidFill>
                  <a:srgbClr val="000000"/>
                </a:solidFill>
                <a:latin typeface="Sukar"/>
              </a:rPr>
              <a:t>ABILITY TO IDENTIFY AN OBJECT BASED ON IMAGE CLASSIFICATION, IMAGE SEGEMENTATIONS.</a:t>
            </a:r>
          </a:p>
          <a:p>
            <a:pPr marL="805340" indent="-402670" lvl="1">
              <a:lnSpc>
                <a:spcPts val="4886"/>
              </a:lnSpc>
              <a:buFont typeface="Arial"/>
              <a:buChar char="•"/>
            </a:pPr>
            <a:r>
              <a:rPr lang="en-US" sz="3730">
                <a:solidFill>
                  <a:srgbClr val="000000"/>
                </a:solidFill>
                <a:latin typeface="Sukar"/>
              </a:rPr>
              <a:t>OBJECT DETECTION MODULE IS DESIGNED TO IDENTIFY AND TRACK MULTIPLE OBJECTS CONCURRENTLY WITHIN THE SURVEILLANCE ENVIRONMENT.</a:t>
            </a:r>
          </a:p>
          <a:p>
            <a:pPr marL="805340" indent="-402670" lvl="1">
              <a:lnSpc>
                <a:spcPts val="4886"/>
              </a:lnSpc>
              <a:buFont typeface="Arial"/>
              <a:buChar char="•"/>
            </a:pPr>
            <a:r>
              <a:rPr lang="en-US" sz="3730">
                <a:solidFill>
                  <a:srgbClr val="000000"/>
                </a:solidFill>
                <a:latin typeface="Sukar"/>
              </a:rPr>
              <a:t>BY USING THE HELP OF THE TRAINED DATA THE MODEL COMBINED WITH RASPBERRY PI IT CAN GIVE REAL-TIME UPDATES ON DETECTED OBJECTS.</a:t>
            </a:r>
          </a:p>
        </p:txBody>
      </p:sp>
      <p:sp>
        <p:nvSpPr>
          <p:cNvPr name="Freeform 10" id="10"/>
          <p:cNvSpPr/>
          <p:nvPr/>
        </p:nvSpPr>
        <p:spPr>
          <a:xfrm flipH="false" flipV="false" rot="0">
            <a:off x="13580071" y="475278"/>
            <a:ext cx="4135477" cy="4114800"/>
          </a:xfrm>
          <a:custGeom>
            <a:avLst/>
            <a:gdLst/>
            <a:ahLst/>
            <a:cxnLst/>
            <a:rect r="r" b="b" t="t" l="l"/>
            <a:pathLst>
              <a:path h="4114800" w="4135477">
                <a:moveTo>
                  <a:pt x="0" y="0"/>
                </a:moveTo>
                <a:lnTo>
                  <a:pt x="4135477" y="0"/>
                </a:lnTo>
                <a:lnTo>
                  <a:pt x="4135477"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2912480" y="2967801"/>
            <a:ext cx="1828800" cy="1828800"/>
          </a:xfrm>
          <a:custGeom>
            <a:avLst/>
            <a:gdLst/>
            <a:ahLst/>
            <a:cxnLst/>
            <a:rect r="r" b="b" t="t" l="l"/>
            <a:pathLst>
              <a:path h="1828800" w="1828800">
                <a:moveTo>
                  <a:pt x="0" y="0"/>
                </a:moveTo>
                <a:lnTo>
                  <a:pt x="1828800" y="0"/>
                </a:lnTo>
                <a:lnTo>
                  <a:pt x="1828800" y="1828800"/>
                </a:lnTo>
                <a:lnTo>
                  <a:pt x="0" y="1828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2" id="12"/>
          <p:cNvSpPr txBox="true"/>
          <p:nvPr/>
        </p:nvSpPr>
        <p:spPr>
          <a:xfrm rot="0">
            <a:off x="2514316" y="1742060"/>
            <a:ext cx="8862703" cy="1485985"/>
          </a:xfrm>
          <a:prstGeom prst="rect">
            <a:avLst/>
          </a:prstGeom>
        </p:spPr>
        <p:txBody>
          <a:bodyPr anchor="t" rtlCol="false" tIns="0" lIns="0" bIns="0" rIns="0">
            <a:spAutoFit/>
          </a:bodyPr>
          <a:lstStyle/>
          <a:p>
            <a:pPr algn="ctr">
              <a:lnSpc>
                <a:spcPts val="12118"/>
              </a:lnSpc>
              <a:spcBef>
                <a:spcPct val="0"/>
              </a:spcBef>
            </a:pPr>
            <a:r>
              <a:rPr lang="en-US" sz="9250">
                <a:solidFill>
                  <a:srgbClr val="000000"/>
                </a:solidFill>
                <a:latin typeface="Hibernate"/>
              </a:rPr>
              <a:t>WHAT IS OBJECT DETECTION ?</a:t>
            </a:r>
          </a:p>
        </p:txBody>
      </p:sp>
    </p:spTree>
  </p:cSld>
  <p:clrMapOvr>
    <a:masterClrMapping/>
  </p:clrMapOvr>
  <p:transition spd="fast">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DAF1a_4x2Z0</dc:identifier>
  <dcterms:modified xsi:type="dcterms:W3CDTF">2011-08-01T06:04:30Z</dcterms:modified>
  <cp:revision>1</cp:revision>
  <dc:title>Colorful Watercolor Creative Project Presentation</dc:title>
</cp:coreProperties>
</file>